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1" r:id="rId5"/>
    <p:sldId id="268" r:id="rId6"/>
    <p:sldId id="264" r:id="rId7"/>
    <p:sldId id="262" r:id="rId8"/>
    <p:sldId id="263"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0280DB-DAC8-47B9-8E8F-D9D78504B712}" type="doc">
      <dgm:prSet loTypeId="urn:microsoft.com/office/officeart/2005/8/layout/hList2" loCatId="relationship" qsTypeId="urn:microsoft.com/office/officeart/2005/8/quickstyle/simple5" qsCatId="simple" csTypeId="urn:microsoft.com/office/officeart/2005/8/colors/accent1_2" csCatId="accent1" phldr="1"/>
      <dgm:spPr/>
      <dgm:t>
        <a:bodyPr/>
        <a:lstStyle/>
        <a:p>
          <a:endParaRPr lang="en-IN"/>
        </a:p>
      </dgm:t>
    </dgm:pt>
    <dgm:pt modelId="{733E971A-C432-4D12-9C63-14C214012B4B}">
      <dgm:prSet phldrT="[Text]" custT="1"/>
      <dgm:spPr/>
      <dgm:t>
        <a:bodyPr/>
        <a:lstStyle/>
        <a:p>
          <a:r>
            <a:rPr lang="en-IN" sz="4000" b="1" dirty="0" err="1"/>
            <a:t>Sales_transaction</a:t>
          </a:r>
          <a:endParaRPr lang="en-IN" sz="4000" b="1" dirty="0"/>
        </a:p>
      </dgm:t>
    </dgm:pt>
    <dgm:pt modelId="{1E3B91C3-98C6-480B-BD40-EFAC87C3EE01}" type="parTrans" cxnId="{428005B0-A64B-4BAF-A22E-92C58D933395}">
      <dgm:prSet/>
      <dgm:spPr/>
      <dgm:t>
        <a:bodyPr/>
        <a:lstStyle/>
        <a:p>
          <a:endParaRPr lang="en-IN"/>
        </a:p>
      </dgm:t>
    </dgm:pt>
    <dgm:pt modelId="{0419879C-F9BF-4B3A-ADE1-9E18C682607B}" type="sibTrans" cxnId="{428005B0-A64B-4BAF-A22E-92C58D933395}">
      <dgm:prSet/>
      <dgm:spPr/>
      <dgm:t>
        <a:bodyPr/>
        <a:lstStyle/>
        <a:p>
          <a:endParaRPr lang="en-IN"/>
        </a:p>
      </dgm:t>
    </dgm:pt>
    <dgm:pt modelId="{F81BC3DA-E2E9-4821-BCE7-9C7B1CD22F1E}">
      <dgm:prSet phldrT="[Text]" custT="1"/>
      <dgm:spPr/>
      <dgm:t>
        <a:bodyPr/>
        <a:lstStyle/>
        <a:p>
          <a:r>
            <a:rPr lang="en-IN" sz="2400" dirty="0" err="1"/>
            <a:t>TransactionID</a:t>
          </a:r>
          <a:endParaRPr lang="en-IN" sz="2400" dirty="0"/>
        </a:p>
      </dgm:t>
    </dgm:pt>
    <dgm:pt modelId="{17E83659-2F4E-42B9-B0AE-19B277ED8055}" type="parTrans" cxnId="{DDDA2C16-F908-4DEF-8758-A5F2CA649463}">
      <dgm:prSet/>
      <dgm:spPr/>
      <dgm:t>
        <a:bodyPr/>
        <a:lstStyle/>
        <a:p>
          <a:endParaRPr lang="en-IN"/>
        </a:p>
      </dgm:t>
    </dgm:pt>
    <dgm:pt modelId="{F55F9A09-11C7-4C0D-B13D-BD0C6D5F4AED}" type="sibTrans" cxnId="{DDDA2C16-F908-4DEF-8758-A5F2CA649463}">
      <dgm:prSet/>
      <dgm:spPr/>
      <dgm:t>
        <a:bodyPr/>
        <a:lstStyle/>
        <a:p>
          <a:endParaRPr lang="en-IN"/>
        </a:p>
      </dgm:t>
    </dgm:pt>
    <dgm:pt modelId="{C1521B5A-78EF-4B15-9A40-A88FD4D509AD}">
      <dgm:prSet phldrT="[Text]" custT="1"/>
      <dgm:spPr/>
      <dgm:t>
        <a:bodyPr/>
        <a:lstStyle/>
        <a:p>
          <a:r>
            <a:rPr lang="en-IN" sz="2400" dirty="0"/>
            <a:t>CustomerID</a:t>
          </a:r>
        </a:p>
      </dgm:t>
    </dgm:pt>
    <dgm:pt modelId="{DE45FB58-3370-4492-8C4F-0D9A94E69B8F}" type="parTrans" cxnId="{53EA2FA1-633B-4DD8-920A-C49F0260F4FB}">
      <dgm:prSet/>
      <dgm:spPr/>
      <dgm:t>
        <a:bodyPr/>
        <a:lstStyle/>
        <a:p>
          <a:endParaRPr lang="en-IN"/>
        </a:p>
      </dgm:t>
    </dgm:pt>
    <dgm:pt modelId="{8F9A4137-E164-44F6-B2A6-F60ADD7D1379}" type="sibTrans" cxnId="{53EA2FA1-633B-4DD8-920A-C49F0260F4FB}">
      <dgm:prSet/>
      <dgm:spPr/>
      <dgm:t>
        <a:bodyPr/>
        <a:lstStyle/>
        <a:p>
          <a:endParaRPr lang="en-IN"/>
        </a:p>
      </dgm:t>
    </dgm:pt>
    <dgm:pt modelId="{56712BD2-3427-48C4-A43F-598953722B20}">
      <dgm:prSet phldrT="[Text]" custT="1"/>
      <dgm:spPr/>
      <dgm:t>
        <a:bodyPr/>
        <a:lstStyle/>
        <a:p>
          <a:r>
            <a:rPr lang="en-IN" sz="4000" b="1" dirty="0" err="1"/>
            <a:t>Customer_profiles</a:t>
          </a:r>
          <a:endParaRPr lang="en-IN" sz="4000" b="1" dirty="0"/>
        </a:p>
      </dgm:t>
    </dgm:pt>
    <dgm:pt modelId="{9D1602E8-BB81-4E6B-91C0-339941820837}" type="parTrans" cxnId="{69578167-B4BC-4D9B-9537-84E3B9617E52}">
      <dgm:prSet/>
      <dgm:spPr/>
      <dgm:t>
        <a:bodyPr/>
        <a:lstStyle/>
        <a:p>
          <a:endParaRPr lang="en-IN"/>
        </a:p>
      </dgm:t>
    </dgm:pt>
    <dgm:pt modelId="{9DAD9718-BB76-4F52-8443-8B9CD3220D8F}" type="sibTrans" cxnId="{69578167-B4BC-4D9B-9537-84E3B9617E52}">
      <dgm:prSet/>
      <dgm:spPr/>
      <dgm:t>
        <a:bodyPr/>
        <a:lstStyle/>
        <a:p>
          <a:endParaRPr lang="en-IN"/>
        </a:p>
      </dgm:t>
    </dgm:pt>
    <dgm:pt modelId="{5B151DD2-2702-4CFC-A30F-85B30E8EEEAF}">
      <dgm:prSet phldrT="[Text]" custT="1"/>
      <dgm:spPr/>
      <dgm:t>
        <a:bodyPr/>
        <a:lstStyle/>
        <a:p>
          <a:r>
            <a:rPr lang="en-IN" sz="2400" dirty="0"/>
            <a:t>CustomerID</a:t>
          </a:r>
        </a:p>
      </dgm:t>
    </dgm:pt>
    <dgm:pt modelId="{5FA7D270-46D3-43EA-962C-13B86364C2C2}" type="parTrans" cxnId="{C32E31E8-675F-440F-842C-33E8F7AF1C60}">
      <dgm:prSet/>
      <dgm:spPr/>
      <dgm:t>
        <a:bodyPr/>
        <a:lstStyle/>
        <a:p>
          <a:endParaRPr lang="en-IN"/>
        </a:p>
      </dgm:t>
    </dgm:pt>
    <dgm:pt modelId="{D24E209D-CA75-4C61-8B3D-4F4BCEE188EE}" type="sibTrans" cxnId="{C32E31E8-675F-440F-842C-33E8F7AF1C60}">
      <dgm:prSet/>
      <dgm:spPr/>
      <dgm:t>
        <a:bodyPr/>
        <a:lstStyle/>
        <a:p>
          <a:endParaRPr lang="en-IN"/>
        </a:p>
      </dgm:t>
    </dgm:pt>
    <dgm:pt modelId="{B67DEE6B-E018-4593-9721-C1CCD44BE88D}">
      <dgm:prSet phldrT="[Text]" custT="1"/>
      <dgm:spPr/>
      <dgm:t>
        <a:bodyPr/>
        <a:lstStyle/>
        <a:p>
          <a:r>
            <a:rPr lang="en-IN" sz="4000" b="1" dirty="0" err="1"/>
            <a:t>Product_inventory</a:t>
          </a:r>
          <a:endParaRPr lang="en-IN" sz="4000" b="1" dirty="0"/>
        </a:p>
      </dgm:t>
    </dgm:pt>
    <dgm:pt modelId="{6677E2E6-DC0B-43AA-B3F0-37209C53E0A5}" type="parTrans" cxnId="{71536FE4-09AF-47EA-AB7F-478ABF2E8575}">
      <dgm:prSet/>
      <dgm:spPr/>
      <dgm:t>
        <a:bodyPr/>
        <a:lstStyle/>
        <a:p>
          <a:endParaRPr lang="en-IN"/>
        </a:p>
      </dgm:t>
    </dgm:pt>
    <dgm:pt modelId="{10C566E6-E9B9-435D-AF2C-232E76A433C2}" type="sibTrans" cxnId="{71536FE4-09AF-47EA-AB7F-478ABF2E8575}">
      <dgm:prSet/>
      <dgm:spPr/>
      <dgm:t>
        <a:bodyPr/>
        <a:lstStyle/>
        <a:p>
          <a:endParaRPr lang="en-IN"/>
        </a:p>
      </dgm:t>
    </dgm:pt>
    <dgm:pt modelId="{162FC360-5256-4ECE-9D89-ADE01EED142B}">
      <dgm:prSet phldrT="[Text]" custT="1"/>
      <dgm:spPr/>
      <dgm:t>
        <a:bodyPr/>
        <a:lstStyle/>
        <a:p>
          <a:r>
            <a:rPr lang="en-IN" sz="2400" dirty="0" err="1"/>
            <a:t>ProductID</a:t>
          </a:r>
          <a:endParaRPr lang="en-IN" sz="2400" dirty="0"/>
        </a:p>
      </dgm:t>
    </dgm:pt>
    <dgm:pt modelId="{E759F8B8-17AC-45E7-85E1-2E63F3429FB4}" type="parTrans" cxnId="{AB9E7029-D8B5-49FF-81FF-719D46E4CAC5}">
      <dgm:prSet/>
      <dgm:spPr/>
      <dgm:t>
        <a:bodyPr/>
        <a:lstStyle/>
        <a:p>
          <a:endParaRPr lang="en-IN"/>
        </a:p>
      </dgm:t>
    </dgm:pt>
    <dgm:pt modelId="{469A1B03-A6D7-40F5-A978-E78D7029275F}" type="sibTrans" cxnId="{AB9E7029-D8B5-49FF-81FF-719D46E4CAC5}">
      <dgm:prSet/>
      <dgm:spPr/>
      <dgm:t>
        <a:bodyPr/>
        <a:lstStyle/>
        <a:p>
          <a:endParaRPr lang="en-IN"/>
        </a:p>
      </dgm:t>
    </dgm:pt>
    <dgm:pt modelId="{B5E9582B-0A53-42E6-A4F4-6A17237AA758}">
      <dgm:prSet phldrT="[Text]" custT="1"/>
      <dgm:spPr/>
      <dgm:t>
        <a:bodyPr/>
        <a:lstStyle/>
        <a:p>
          <a:r>
            <a:rPr lang="en-IN" sz="2400" dirty="0" err="1"/>
            <a:t>ProductID</a:t>
          </a:r>
          <a:endParaRPr lang="en-IN" sz="2400" dirty="0"/>
        </a:p>
      </dgm:t>
    </dgm:pt>
    <dgm:pt modelId="{AB0DBABF-4298-4EE0-A00E-80523A4B78C2}" type="parTrans" cxnId="{DE157973-9B91-498C-86D8-70699AD7C240}">
      <dgm:prSet/>
      <dgm:spPr/>
      <dgm:t>
        <a:bodyPr/>
        <a:lstStyle/>
        <a:p>
          <a:endParaRPr lang="en-IN"/>
        </a:p>
      </dgm:t>
    </dgm:pt>
    <dgm:pt modelId="{61B8B039-3D58-4075-A977-20E175C37321}" type="sibTrans" cxnId="{DE157973-9B91-498C-86D8-70699AD7C240}">
      <dgm:prSet/>
      <dgm:spPr/>
      <dgm:t>
        <a:bodyPr/>
        <a:lstStyle/>
        <a:p>
          <a:endParaRPr lang="en-IN"/>
        </a:p>
      </dgm:t>
    </dgm:pt>
    <dgm:pt modelId="{699A4007-B224-4E95-993F-B898EE024007}">
      <dgm:prSet phldrT="[Text]" custT="1"/>
      <dgm:spPr/>
      <dgm:t>
        <a:bodyPr/>
        <a:lstStyle/>
        <a:p>
          <a:r>
            <a:rPr lang="en-IN" sz="2400" dirty="0" err="1"/>
            <a:t>QuantityPurchased</a:t>
          </a:r>
          <a:endParaRPr lang="en-IN" sz="2400" dirty="0"/>
        </a:p>
      </dgm:t>
    </dgm:pt>
    <dgm:pt modelId="{5215F9E2-F193-4C56-8BE4-CAB28A459000}" type="parTrans" cxnId="{F83EC5A5-F216-47A5-8C6D-594503C79B28}">
      <dgm:prSet/>
      <dgm:spPr/>
      <dgm:t>
        <a:bodyPr/>
        <a:lstStyle/>
        <a:p>
          <a:endParaRPr lang="en-IN"/>
        </a:p>
      </dgm:t>
    </dgm:pt>
    <dgm:pt modelId="{34B3B848-BEAA-4B9A-9740-7FD74412991A}" type="sibTrans" cxnId="{F83EC5A5-F216-47A5-8C6D-594503C79B28}">
      <dgm:prSet/>
      <dgm:spPr/>
      <dgm:t>
        <a:bodyPr/>
        <a:lstStyle/>
        <a:p>
          <a:endParaRPr lang="en-IN"/>
        </a:p>
      </dgm:t>
    </dgm:pt>
    <dgm:pt modelId="{CC062257-FE5A-48E5-9E8A-2C582020B47B}">
      <dgm:prSet phldrT="[Text]" custT="1"/>
      <dgm:spPr/>
      <dgm:t>
        <a:bodyPr/>
        <a:lstStyle/>
        <a:p>
          <a:r>
            <a:rPr lang="en-IN" sz="2400" dirty="0" err="1"/>
            <a:t>TransactionDate</a:t>
          </a:r>
          <a:endParaRPr lang="en-IN" sz="2400" dirty="0"/>
        </a:p>
      </dgm:t>
    </dgm:pt>
    <dgm:pt modelId="{BCA38732-CE8C-4FAC-A2A1-640BB4DA62FB}" type="parTrans" cxnId="{BB21B224-F140-47AE-877A-9342F3FBEC2C}">
      <dgm:prSet/>
      <dgm:spPr/>
      <dgm:t>
        <a:bodyPr/>
        <a:lstStyle/>
        <a:p>
          <a:endParaRPr lang="en-IN"/>
        </a:p>
      </dgm:t>
    </dgm:pt>
    <dgm:pt modelId="{831C9AFB-E26B-4962-A838-F8428F5705AE}" type="sibTrans" cxnId="{BB21B224-F140-47AE-877A-9342F3FBEC2C}">
      <dgm:prSet/>
      <dgm:spPr/>
      <dgm:t>
        <a:bodyPr/>
        <a:lstStyle/>
        <a:p>
          <a:endParaRPr lang="en-IN"/>
        </a:p>
      </dgm:t>
    </dgm:pt>
    <dgm:pt modelId="{ACF98926-1DD5-48E3-B463-7B6351D60507}">
      <dgm:prSet phldrT="[Text]" custT="1"/>
      <dgm:spPr/>
      <dgm:t>
        <a:bodyPr/>
        <a:lstStyle/>
        <a:p>
          <a:r>
            <a:rPr lang="en-IN" sz="2400" dirty="0"/>
            <a:t>Price</a:t>
          </a:r>
        </a:p>
      </dgm:t>
    </dgm:pt>
    <dgm:pt modelId="{9F059C89-9696-47F0-8FA7-F72A82FD5DB9}" type="parTrans" cxnId="{C964AE60-F576-4AFC-B7FC-FA306D9FDCFE}">
      <dgm:prSet/>
      <dgm:spPr/>
      <dgm:t>
        <a:bodyPr/>
        <a:lstStyle/>
        <a:p>
          <a:endParaRPr lang="en-IN"/>
        </a:p>
      </dgm:t>
    </dgm:pt>
    <dgm:pt modelId="{54816C0D-31E2-4F50-A6DC-BC2C894F2315}" type="sibTrans" cxnId="{C964AE60-F576-4AFC-B7FC-FA306D9FDCFE}">
      <dgm:prSet/>
      <dgm:spPr/>
      <dgm:t>
        <a:bodyPr/>
        <a:lstStyle/>
        <a:p>
          <a:endParaRPr lang="en-IN"/>
        </a:p>
      </dgm:t>
    </dgm:pt>
    <dgm:pt modelId="{59C2BB32-5D5E-4000-B8CE-7369F13C598E}">
      <dgm:prSet phldrT="[Text]" custT="1"/>
      <dgm:spPr/>
      <dgm:t>
        <a:bodyPr/>
        <a:lstStyle/>
        <a:p>
          <a:r>
            <a:rPr lang="en-IN" sz="2400" dirty="0"/>
            <a:t>Age</a:t>
          </a:r>
        </a:p>
      </dgm:t>
    </dgm:pt>
    <dgm:pt modelId="{4F2C6677-490A-4C28-BD3A-3D0B5A236A59}" type="parTrans" cxnId="{54A9D9CF-79EE-4F5F-9988-BE2AA9FB7606}">
      <dgm:prSet/>
      <dgm:spPr/>
      <dgm:t>
        <a:bodyPr/>
        <a:lstStyle/>
        <a:p>
          <a:endParaRPr lang="en-IN"/>
        </a:p>
      </dgm:t>
    </dgm:pt>
    <dgm:pt modelId="{E83697CE-9F46-483B-A6A4-AC109AD82CD8}" type="sibTrans" cxnId="{54A9D9CF-79EE-4F5F-9988-BE2AA9FB7606}">
      <dgm:prSet/>
      <dgm:spPr/>
      <dgm:t>
        <a:bodyPr/>
        <a:lstStyle/>
        <a:p>
          <a:endParaRPr lang="en-IN"/>
        </a:p>
      </dgm:t>
    </dgm:pt>
    <dgm:pt modelId="{978391CA-54D9-4122-8C9A-3D5BD5ACAE66}">
      <dgm:prSet phldrT="[Text]" custT="1"/>
      <dgm:spPr/>
      <dgm:t>
        <a:bodyPr/>
        <a:lstStyle/>
        <a:p>
          <a:r>
            <a:rPr lang="en-IN" sz="2400" dirty="0"/>
            <a:t>Gender</a:t>
          </a:r>
        </a:p>
      </dgm:t>
    </dgm:pt>
    <dgm:pt modelId="{5260C31D-6775-480C-BBF5-65ED64E1C7FB}" type="parTrans" cxnId="{451C54C1-6283-460F-8BA7-2229DBB39A83}">
      <dgm:prSet/>
      <dgm:spPr/>
      <dgm:t>
        <a:bodyPr/>
        <a:lstStyle/>
        <a:p>
          <a:endParaRPr lang="en-IN"/>
        </a:p>
      </dgm:t>
    </dgm:pt>
    <dgm:pt modelId="{2DA85167-F056-4136-B90B-B7E7EF35AEA0}" type="sibTrans" cxnId="{451C54C1-6283-460F-8BA7-2229DBB39A83}">
      <dgm:prSet/>
      <dgm:spPr/>
      <dgm:t>
        <a:bodyPr/>
        <a:lstStyle/>
        <a:p>
          <a:endParaRPr lang="en-IN"/>
        </a:p>
      </dgm:t>
    </dgm:pt>
    <dgm:pt modelId="{92E6C5BB-27A9-49DA-846C-2E62ED1271BF}">
      <dgm:prSet phldrT="[Text]" custT="1"/>
      <dgm:spPr/>
      <dgm:t>
        <a:bodyPr/>
        <a:lstStyle/>
        <a:p>
          <a:r>
            <a:rPr lang="en-IN" sz="2400" dirty="0"/>
            <a:t>Location</a:t>
          </a:r>
        </a:p>
      </dgm:t>
    </dgm:pt>
    <dgm:pt modelId="{F0C9D269-08D6-40F3-AD73-A0D15E2E20D0}" type="parTrans" cxnId="{BA6161DF-F48B-4B8C-86A1-116C02071851}">
      <dgm:prSet/>
      <dgm:spPr/>
      <dgm:t>
        <a:bodyPr/>
        <a:lstStyle/>
        <a:p>
          <a:endParaRPr lang="en-IN"/>
        </a:p>
      </dgm:t>
    </dgm:pt>
    <dgm:pt modelId="{C3F30C2F-69AB-4626-B111-495FB48F2E04}" type="sibTrans" cxnId="{BA6161DF-F48B-4B8C-86A1-116C02071851}">
      <dgm:prSet/>
      <dgm:spPr/>
      <dgm:t>
        <a:bodyPr/>
        <a:lstStyle/>
        <a:p>
          <a:endParaRPr lang="en-IN"/>
        </a:p>
      </dgm:t>
    </dgm:pt>
    <dgm:pt modelId="{A851CF7D-9DDA-4ABD-8B15-CE19A088AFA4}">
      <dgm:prSet phldrT="[Text]" custT="1"/>
      <dgm:spPr/>
      <dgm:t>
        <a:bodyPr/>
        <a:lstStyle/>
        <a:p>
          <a:r>
            <a:rPr lang="en-IN" sz="2400" dirty="0" err="1"/>
            <a:t>JoinDate</a:t>
          </a:r>
          <a:endParaRPr lang="en-IN" sz="2400" dirty="0"/>
        </a:p>
      </dgm:t>
    </dgm:pt>
    <dgm:pt modelId="{62F798D4-CC70-4587-898C-911BC9411EA2}" type="parTrans" cxnId="{2E52F16A-2A4E-47D1-A9A7-E9EC80461230}">
      <dgm:prSet/>
      <dgm:spPr/>
      <dgm:t>
        <a:bodyPr/>
        <a:lstStyle/>
        <a:p>
          <a:endParaRPr lang="en-IN"/>
        </a:p>
      </dgm:t>
    </dgm:pt>
    <dgm:pt modelId="{A477B1FA-634C-4AD0-9122-76D5113FD80A}" type="sibTrans" cxnId="{2E52F16A-2A4E-47D1-A9A7-E9EC80461230}">
      <dgm:prSet/>
      <dgm:spPr/>
      <dgm:t>
        <a:bodyPr/>
        <a:lstStyle/>
        <a:p>
          <a:endParaRPr lang="en-IN"/>
        </a:p>
      </dgm:t>
    </dgm:pt>
    <dgm:pt modelId="{EF5D5994-B1EC-4FD5-9FAD-7FE0682AAA1F}">
      <dgm:prSet phldrT="[Text]" custT="1"/>
      <dgm:spPr/>
      <dgm:t>
        <a:bodyPr/>
        <a:lstStyle/>
        <a:p>
          <a:r>
            <a:rPr lang="en-IN" sz="2400" dirty="0"/>
            <a:t>ProductName</a:t>
          </a:r>
        </a:p>
      </dgm:t>
    </dgm:pt>
    <dgm:pt modelId="{626E08E7-2FE3-43DF-AC8F-7B2443AD644A}" type="parTrans" cxnId="{8D22F3EC-24F4-40F4-936F-3825759F3541}">
      <dgm:prSet/>
      <dgm:spPr/>
      <dgm:t>
        <a:bodyPr/>
        <a:lstStyle/>
        <a:p>
          <a:endParaRPr lang="en-IN"/>
        </a:p>
      </dgm:t>
    </dgm:pt>
    <dgm:pt modelId="{6AA898A3-EB40-40AB-9BC9-61EA9B57CEB8}" type="sibTrans" cxnId="{8D22F3EC-24F4-40F4-936F-3825759F3541}">
      <dgm:prSet/>
      <dgm:spPr/>
      <dgm:t>
        <a:bodyPr/>
        <a:lstStyle/>
        <a:p>
          <a:endParaRPr lang="en-IN"/>
        </a:p>
      </dgm:t>
    </dgm:pt>
    <dgm:pt modelId="{121433B2-7D5C-4415-8E80-B9FAE4D6578A}">
      <dgm:prSet phldrT="[Text]" custT="1"/>
      <dgm:spPr/>
      <dgm:t>
        <a:bodyPr/>
        <a:lstStyle/>
        <a:p>
          <a:r>
            <a:rPr lang="en-IN" sz="2400" dirty="0"/>
            <a:t>Category</a:t>
          </a:r>
        </a:p>
      </dgm:t>
    </dgm:pt>
    <dgm:pt modelId="{AD94984D-F32A-4F7F-8D61-773DBD5AE345}" type="parTrans" cxnId="{9DF5B395-E463-4A49-8FFC-0838479D5065}">
      <dgm:prSet/>
      <dgm:spPr/>
      <dgm:t>
        <a:bodyPr/>
        <a:lstStyle/>
        <a:p>
          <a:endParaRPr lang="en-IN"/>
        </a:p>
      </dgm:t>
    </dgm:pt>
    <dgm:pt modelId="{8C1C157E-449C-41D8-BC48-A6FE6EECC483}" type="sibTrans" cxnId="{9DF5B395-E463-4A49-8FFC-0838479D5065}">
      <dgm:prSet/>
      <dgm:spPr/>
      <dgm:t>
        <a:bodyPr/>
        <a:lstStyle/>
        <a:p>
          <a:endParaRPr lang="en-IN"/>
        </a:p>
      </dgm:t>
    </dgm:pt>
    <dgm:pt modelId="{304648BC-DDBD-4FE5-BAD8-E28BBDFDD032}">
      <dgm:prSet phldrT="[Text]" custT="1"/>
      <dgm:spPr/>
      <dgm:t>
        <a:bodyPr/>
        <a:lstStyle/>
        <a:p>
          <a:r>
            <a:rPr lang="en-IN" sz="2400" dirty="0" err="1"/>
            <a:t>StockLevel</a:t>
          </a:r>
          <a:endParaRPr lang="en-IN" sz="2400" dirty="0"/>
        </a:p>
      </dgm:t>
    </dgm:pt>
    <dgm:pt modelId="{09A9EE0F-7605-4337-A627-5DA10EEE1AF2}" type="parTrans" cxnId="{23869F90-54D3-44C7-AA17-263E89D67669}">
      <dgm:prSet/>
      <dgm:spPr/>
      <dgm:t>
        <a:bodyPr/>
        <a:lstStyle/>
        <a:p>
          <a:endParaRPr lang="en-IN"/>
        </a:p>
      </dgm:t>
    </dgm:pt>
    <dgm:pt modelId="{5E2BAAD1-8CB0-4825-BB8C-669FD9B0D8C7}" type="sibTrans" cxnId="{23869F90-54D3-44C7-AA17-263E89D67669}">
      <dgm:prSet/>
      <dgm:spPr/>
      <dgm:t>
        <a:bodyPr/>
        <a:lstStyle/>
        <a:p>
          <a:endParaRPr lang="en-IN"/>
        </a:p>
      </dgm:t>
    </dgm:pt>
    <dgm:pt modelId="{9F0C739D-1218-4F9F-9E4E-8FF9EAF8A2C2}">
      <dgm:prSet phldrT="[Text]" custT="1"/>
      <dgm:spPr/>
      <dgm:t>
        <a:bodyPr/>
        <a:lstStyle/>
        <a:p>
          <a:r>
            <a:rPr lang="en-IN" sz="2400" dirty="0"/>
            <a:t>Price</a:t>
          </a:r>
        </a:p>
      </dgm:t>
    </dgm:pt>
    <dgm:pt modelId="{BAC8363F-4515-40A6-862C-DB3AD397205F}" type="parTrans" cxnId="{D42F53DB-02B8-43B7-9CC4-D49EFA038C13}">
      <dgm:prSet/>
      <dgm:spPr/>
      <dgm:t>
        <a:bodyPr/>
        <a:lstStyle/>
        <a:p>
          <a:endParaRPr lang="en-IN"/>
        </a:p>
      </dgm:t>
    </dgm:pt>
    <dgm:pt modelId="{0B4A1273-C62F-4B71-B41B-B2A3C61ED191}" type="sibTrans" cxnId="{D42F53DB-02B8-43B7-9CC4-D49EFA038C13}">
      <dgm:prSet/>
      <dgm:spPr/>
      <dgm:t>
        <a:bodyPr/>
        <a:lstStyle/>
        <a:p>
          <a:endParaRPr lang="en-IN"/>
        </a:p>
      </dgm:t>
    </dgm:pt>
    <dgm:pt modelId="{AE17D6CB-6BF1-497A-A75A-4CD0475876B6}" type="pres">
      <dgm:prSet presAssocID="{2D0280DB-DAC8-47B9-8E8F-D9D78504B712}" presName="linearFlow" presStyleCnt="0">
        <dgm:presLayoutVars>
          <dgm:dir/>
          <dgm:animLvl val="lvl"/>
          <dgm:resizeHandles/>
        </dgm:presLayoutVars>
      </dgm:prSet>
      <dgm:spPr/>
    </dgm:pt>
    <dgm:pt modelId="{A76A5BA3-BBA4-412B-887E-F96C4E64267F}" type="pres">
      <dgm:prSet presAssocID="{733E971A-C432-4D12-9C63-14C214012B4B}" presName="compositeNode" presStyleCnt="0">
        <dgm:presLayoutVars>
          <dgm:bulletEnabled val="1"/>
        </dgm:presLayoutVars>
      </dgm:prSet>
      <dgm:spPr/>
    </dgm:pt>
    <dgm:pt modelId="{94DABA96-6822-4248-B69F-5EA7BDA9B1FC}" type="pres">
      <dgm:prSet presAssocID="{733E971A-C432-4D12-9C63-14C214012B4B}" presName="imag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C0A6C6D7-700C-4B78-AA04-6F12D62F8033}" type="pres">
      <dgm:prSet presAssocID="{733E971A-C432-4D12-9C63-14C214012B4B}" presName="childNode" presStyleLbl="node1" presStyleIdx="0" presStyleCnt="3">
        <dgm:presLayoutVars>
          <dgm:bulletEnabled val="1"/>
        </dgm:presLayoutVars>
      </dgm:prSet>
      <dgm:spPr/>
    </dgm:pt>
    <dgm:pt modelId="{A7398CA3-70D3-4AD7-9796-3AD85A2DBDA1}" type="pres">
      <dgm:prSet presAssocID="{733E971A-C432-4D12-9C63-14C214012B4B}" presName="parentNode" presStyleLbl="revTx" presStyleIdx="0" presStyleCnt="3">
        <dgm:presLayoutVars>
          <dgm:chMax val="0"/>
          <dgm:bulletEnabled val="1"/>
        </dgm:presLayoutVars>
      </dgm:prSet>
      <dgm:spPr/>
    </dgm:pt>
    <dgm:pt modelId="{25FFEB00-4B19-4F6C-9CE1-645A72A842B8}" type="pres">
      <dgm:prSet presAssocID="{0419879C-F9BF-4B3A-ADE1-9E18C682607B}" presName="sibTrans" presStyleCnt="0"/>
      <dgm:spPr/>
    </dgm:pt>
    <dgm:pt modelId="{7C29FF2E-E3C4-47E9-8549-27A2B1523AEE}" type="pres">
      <dgm:prSet presAssocID="{56712BD2-3427-48C4-A43F-598953722B20}" presName="compositeNode" presStyleCnt="0">
        <dgm:presLayoutVars>
          <dgm:bulletEnabled val="1"/>
        </dgm:presLayoutVars>
      </dgm:prSet>
      <dgm:spPr/>
    </dgm:pt>
    <dgm:pt modelId="{7E311DAC-0509-4553-B161-77E696F35469}" type="pres">
      <dgm:prSet presAssocID="{56712BD2-3427-48C4-A43F-598953722B20}" presName="imag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 with solid fill"/>
        </a:ext>
      </dgm:extLst>
    </dgm:pt>
    <dgm:pt modelId="{8F4ABB74-5B08-46D1-BD46-9FDDA35CE338}" type="pres">
      <dgm:prSet presAssocID="{56712BD2-3427-48C4-A43F-598953722B20}" presName="childNode" presStyleLbl="node1" presStyleIdx="1" presStyleCnt="3">
        <dgm:presLayoutVars>
          <dgm:bulletEnabled val="1"/>
        </dgm:presLayoutVars>
      </dgm:prSet>
      <dgm:spPr/>
    </dgm:pt>
    <dgm:pt modelId="{D227DE90-7ACD-4413-8544-54AA5A7BD31D}" type="pres">
      <dgm:prSet presAssocID="{56712BD2-3427-48C4-A43F-598953722B20}" presName="parentNode" presStyleLbl="revTx" presStyleIdx="1" presStyleCnt="3">
        <dgm:presLayoutVars>
          <dgm:chMax val="0"/>
          <dgm:bulletEnabled val="1"/>
        </dgm:presLayoutVars>
      </dgm:prSet>
      <dgm:spPr/>
    </dgm:pt>
    <dgm:pt modelId="{0501FD9B-5579-4473-91C9-B54CA2B540E7}" type="pres">
      <dgm:prSet presAssocID="{9DAD9718-BB76-4F52-8443-8B9CD3220D8F}" presName="sibTrans" presStyleCnt="0"/>
      <dgm:spPr/>
    </dgm:pt>
    <dgm:pt modelId="{3FFDA519-DB2D-4A08-ABCE-695BFE084490}" type="pres">
      <dgm:prSet presAssocID="{B67DEE6B-E018-4593-9721-C1CCD44BE88D}" presName="compositeNode" presStyleCnt="0">
        <dgm:presLayoutVars>
          <dgm:bulletEnabled val="1"/>
        </dgm:presLayoutVars>
      </dgm:prSet>
      <dgm:spPr/>
    </dgm:pt>
    <dgm:pt modelId="{8C57D680-2699-483B-9215-D6D8560396F1}" type="pres">
      <dgm:prSet presAssocID="{B67DEE6B-E018-4593-9721-C1CCD44BE88D}" presName="imag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hopping cart with solid fill"/>
        </a:ext>
      </dgm:extLst>
    </dgm:pt>
    <dgm:pt modelId="{2D6BDE73-0E48-4FA1-B758-9D1F4A124815}" type="pres">
      <dgm:prSet presAssocID="{B67DEE6B-E018-4593-9721-C1CCD44BE88D}" presName="childNode" presStyleLbl="node1" presStyleIdx="2" presStyleCnt="3">
        <dgm:presLayoutVars>
          <dgm:bulletEnabled val="1"/>
        </dgm:presLayoutVars>
      </dgm:prSet>
      <dgm:spPr/>
    </dgm:pt>
    <dgm:pt modelId="{C929FCBC-5AAE-4E4D-A48E-C308AD57C417}" type="pres">
      <dgm:prSet presAssocID="{B67DEE6B-E018-4593-9721-C1CCD44BE88D}" presName="parentNode" presStyleLbl="revTx" presStyleIdx="2" presStyleCnt="3">
        <dgm:presLayoutVars>
          <dgm:chMax val="0"/>
          <dgm:bulletEnabled val="1"/>
        </dgm:presLayoutVars>
      </dgm:prSet>
      <dgm:spPr/>
    </dgm:pt>
  </dgm:ptLst>
  <dgm:cxnLst>
    <dgm:cxn modelId="{4ED60402-B9BB-4A38-BFA8-C6E46B835D54}" type="presOf" srcId="{B67DEE6B-E018-4593-9721-C1CCD44BE88D}" destId="{C929FCBC-5AAE-4E4D-A48E-C308AD57C417}" srcOrd="0" destOrd="0" presId="urn:microsoft.com/office/officeart/2005/8/layout/hList2"/>
    <dgm:cxn modelId="{1F16120D-E124-4B2B-A055-94D979AC381F}" type="presOf" srcId="{5B151DD2-2702-4CFC-A30F-85B30E8EEEAF}" destId="{8F4ABB74-5B08-46D1-BD46-9FDDA35CE338}" srcOrd="0" destOrd="0" presId="urn:microsoft.com/office/officeart/2005/8/layout/hList2"/>
    <dgm:cxn modelId="{DDDA2C16-F908-4DEF-8758-A5F2CA649463}" srcId="{733E971A-C432-4D12-9C63-14C214012B4B}" destId="{F81BC3DA-E2E9-4821-BCE7-9C7B1CD22F1E}" srcOrd="0" destOrd="0" parTransId="{17E83659-2F4E-42B9-B0AE-19B277ED8055}" sibTransId="{F55F9A09-11C7-4C0D-B13D-BD0C6D5F4AED}"/>
    <dgm:cxn modelId="{BB21B224-F140-47AE-877A-9342F3FBEC2C}" srcId="{733E971A-C432-4D12-9C63-14C214012B4B}" destId="{CC062257-FE5A-48E5-9E8A-2C582020B47B}" srcOrd="4" destOrd="0" parTransId="{BCA38732-CE8C-4FAC-A2A1-640BB4DA62FB}" sibTransId="{831C9AFB-E26B-4962-A838-F8428F5705AE}"/>
    <dgm:cxn modelId="{D2381D28-1AFA-4125-A35D-A2C54FBF1D48}" type="presOf" srcId="{56712BD2-3427-48C4-A43F-598953722B20}" destId="{D227DE90-7ACD-4413-8544-54AA5A7BD31D}" srcOrd="0" destOrd="0" presId="urn:microsoft.com/office/officeart/2005/8/layout/hList2"/>
    <dgm:cxn modelId="{AB9E7029-D8B5-49FF-81FF-719D46E4CAC5}" srcId="{B67DEE6B-E018-4593-9721-C1CCD44BE88D}" destId="{162FC360-5256-4ECE-9D89-ADE01EED142B}" srcOrd="0" destOrd="0" parTransId="{E759F8B8-17AC-45E7-85E1-2E63F3429FB4}" sibTransId="{469A1B03-A6D7-40F5-A978-E78D7029275F}"/>
    <dgm:cxn modelId="{57BD3633-DF35-4BB8-819E-D99667BF29BF}" type="presOf" srcId="{699A4007-B224-4E95-993F-B898EE024007}" destId="{C0A6C6D7-700C-4B78-AA04-6F12D62F8033}" srcOrd="0" destOrd="3" presId="urn:microsoft.com/office/officeart/2005/8/layout/hList2"/>
    <dgm:cxn modelId="{D461A833-BBF3-4D90-827E-8293C263FAD2}" type="presOf" srcId="{304648BC-DDBD-4FE5-BAD8-E28BBDFDD032}" destId="{2D6BDE73-0E48-4FA1-B758-9D1F4A124815}" srcOrd="0" destOrd="3" presId="urn:microsoft.com/office/officeart/2005/8/layout/hList2"/>
    <dgm:cxn modelId="{4F528039-75E9-4CA5-ACC2-50C29E7801B6}" type="presOf" srcId="{A851CF7D-9DDA-4ABD-8B15-CE19A088AFA4}" destId="{8F4ABB74-5B08-46D1-BD46-9FDDA35CE338}" srcOrd="0" destOrd="4" presId="urn:microsoft.com/office/officeart/2005/8/layout/hList2"/>
    <dgm:cxn modelId="{C964AE60-F576-4AFC-B7FC-FA306D9FDCFE}" srcId="{733E971A-C432-4D12-9C63-14C214012B4B}" destId="{ACF98926-1DD5-48E3-B463-7B6351D60507}" srcOrd="5" destOrd="0" parTransId="{9F059C89-9696-47F0-8FA7-F72A82FD5DB9}" sibTransId="{54816C0D-31E2-4F50-A6DC-BC2C894F2315}"/>
    <dgm:cxn modelId="{69578167-B4BC-4D9B-9537-84E3B9617E52}" srcId="{2D0280DB-DAC8-47B9-8E8F-D9D78504B712}" destId="{56712BD2-3427-48C4-A43F-598953722B20}" srcOrd="1" destOrd="0" parTransId="{9D1602E8-BB81-4E6B-91C0-339941820837}" sibTransId="{9DAD9718-BB76-4F52-8443-8B9CD3220D8F}"/>
    <dgm:cxn modelId="{2E52F16A-2A4E-47D1-A9A7-E9EC80461230}" srcId="{56712BD2-3427-48C4-A43F-598953722B20}" destId="{A851CF7D-9DDA-4ABD-8B15-CE19A088AFA4}" srcOrd="4" destOrd="0" parTransId="{62F798D4-CC70-4587-898C-911BC9411EA2}" sibTransId="{A477B1FA-634C-4AD0-9122-76D5113FD80A}"/>
    <dgm:cxn modelId="{DE157973-9B91-498C-86D8-70699AD7C240}" srcId="{733E971A-C432-4D12-9C63-14C214012B4B}" destId="{B5E9582B-0A53-42E6-A4F4-6A17237AA758}" srcOrd="2" destOrd="0" parTransId="{AB0DBABF-4298-4EE0-A00E-80523A4B78C2}" sibTransId="{61B8B039-3D58-4075-A977-20E175C37321}"/>
    <dgm:cxn modelId="{F2158186-55DA-4F1F-BB65-9E699485073A}" type="presOf" srcId="{9F0C739D-1218-4F9F-9E4E-8FF9EAF8A2C2}" destId="{2D6BDE73-0E48-4FA1-B758-9D1F4A124815}" srcOrd="0" destOrd="4" presId="urn:microsoft.com/office/officeart/2005/8/layout/hList2"/>
    <dgm:cxn modelId="{8DA66889-8B18-41FC-B910-3029403B639D}" type="presOf" srcId="{CC062257-FE5A-48E5-9E8A-2C582020B47B}" destId="{C0A6C6D7-700C-4B78-AA04-6F12D62F8033}" srcOrd="0" destOrd="4" presId="urn:microsoft.com/office/officeart/2005/8/layout/hList2"/>
    <dgm:cxn modelId="{44A1BB8B-71FF-4E95-A9D4-C95628CFE42A}" type="presOf" srcId="{978391CA-54D9-4122-8C9A-3D5BD5ACAE66}" destId="{8F4ABB74-5B08-46D1-BD46-9FDDA35CE338}" srcOrd="0" destOrd="2" presId="urn:microsoft.com/office/officeart/2005/8/layout/hList2"/>
    <dgm:cxn modelId="{23869F90-54D3-44C7-AA17-263E89D67669}" srcId="{B67DEE6B-E018-4593-9721-C1CCD44BE88D}" destId="{304648BC-DDBD-4FE5-BAD8-E28BBDFDD032}" srcOrd="3" destOrd="0" parTransId="{09A9EE0F-7605-4337-A627-5DA10EEE1AF2}" sibTransId="{5E2BAAD1-8CB0-4825-BB8C-669FD9B0D8C7}"/>
    <dgm:cxn modelId="{1D66B491-B288-4791-966D-33AE4B3C656F}" type="presOf" srcId="{B5E9582B-0A53-42E6-A4F4-6A17237AA758}" destId="{C0A6C6D7-700C-4B78-AA04-6F12D62F8033}" srcOrd="0" destOrd="2" presId="urn:microsoft.com/office/officeart/2005/8/layout/hList2"/>
    <dgm:cxn modelId="{9DF5B395-E463-4A49-8FFC-0838479D5065}" srcId="{B67DEE6B-E018-4593-9721-C1CCD44BE88D}" destId="{121433B2-7D5C-4415-8E80-B9FAE4D6578A}" srcOrd="2" destOrd="0" parTransId="{AD94984D-F32A-4F7F-8D61-773DBD5AE345}" sibTransId="{8C1C157E-449C-41D8-BC48-A6FE6EECC483}"/>
    <dgm:cxn modelId="{53EA2FA1-633B-4DD8-920A-C49F0260F4FB}" srcId="{733E971A-C432-4D12-9C63-14C214012B4B}" destId="{C1521B5A-78EF-4B15-9A40-A88FD4D509AD}" srcOrd="1" destOrd="0" parTransId="{DE45FB58-3370-4492-8C4F-0D9A94E69B8F}" sibTransId="{8F9A4137-E164-44F6-B2A6-F60ADD7D1379}"/>
    <dgm:cxn modelId="{F83EC5A5-F216-47A5-8C6D-594503C79B28}" srcId="{733E971A-C432-4D12-9C63-14C214012B4B}" destId="{699A4007-B224-4E95-993F-B898EE024007}" srcOrd="3" destOrd="0" parTransId="{5215F9E2-F193-4C56-8BE4-CAB28A459000}" sibTransId="{34B3B848-BEAA-4B9A-9740-7FD74412991A}"/>
    <dgm:cxn modelId="{FB3827AF-3E87-4A76-89C4-71B4E86042F8}" type="presOf" srcId="{2D0280DB-DAC8-47B9-8E8F-D9D78504B712}" destId="{AE17D6CB-6BF1-497A-A75A-4CD0475876B6}" srcOrd="0" destOrd="0" presId="urn:microsoft.com/office/officeart/2005/8/layout/hList2"/>
    <dgm:cxn modelId="{428005B0-A64B-4BAF-A22E-92C58D933395}" srcId="{2D0280DB-DAC8-47B9-8E8F-D9D78504B712}" destId="{733E971A-C432-4D12-9C63-14C214012B4B}" srcOrd="0" destOrd="0" parTransId="{1E3B91C3-98C6-480B-BD40-EFAC87C3EE01}" sibTransId="{0419879C-F9BF-4B3A-ADE1-9E18C682607B}"/>
    <dgm:cxn modelId="{B003A4B2-087D-4B8F-B233-46B82F12D043}" type="presOf" srcId="{92E6C5BB-27A9-49DA-846C-2E62ED1271BF}" destId="{8F4ABB74-5B08-46D1-BD46-9FDDA35CE338}" srcOrd="0" destOrd="3" presId="urn:microsoft.com/office/officeart/2005/8/layout/hList2"/>
    <dgm:cxn modelId="{6AF265B9-4132-4A0C-9A8E-BE55723F8A66}" type="presOf" srcId="{ACF98926-1DD5-48E3-B463-7B6351D60507}" destId="{C0A6C6D7-700C-4B78-AA04-6F12D62F8033}" srcOrd="0" destOrd="5" presId="urn:microsoft.com/office/officeart/2005/8/layout/hList2"/>
    <dgm:cxn modelId="{451C54C1-6283-460F-8BA7-2229DBB39A83}" srcId="{56712BD2-3427-48C4-A43F-598953722B20}" destId="{978391CA-54D9-4122-8C9A-3D5BD5ACAE66}" srcOrd="2" destOrd="0" parTransId="{5260C31D-6775-480C-BBF5-65ED64E1C7FB}" sibTransId="{2DA85167-F056-4136-B90B-B7E7EF35AEA0}"/>
    <dgm:cxn modelId="{5B8FA3C1-3FA0-4CE3-88CA-DC8F2048E85B}" type="presOf" srcId="{733E971A-C432-4D12-9C63-14C214012B4B}" destId="{A7398CA3-70D3-4AD7-9796-3AD85A2DBDA1}" srcOrd="0" destOrd="0" presId="urn:microsoft.com/office/officeart/2005/8/layout/hList2"/>
    <dgm:cxn modelId="{5B458EC8-BA70-444F-BB03-D8ACC688ADF5}" type="presOf" srcId="{EF5D5994-B1EC-4FD5-9FAD-7FE0682AAA1F}" destId="{2D6BDE73-0E48-4FA1-B758-9D1F4A124815}" srcOrd="0" destOrd="1" presId="urn:microsoft.com/office/officeart/2005/8/layout/hList2"/>
    <dgm:cxn modelId="{54A9D9CF-79EE-4F5F-9988-BE2AA9FB7606}" srcId="{56712BD2-3427-48C4-A43F-598953722B20}" destId="{59C2BB32-5D5E-4000-B8CE-7369F13C598E}" srcOrd="1" destOrd="0" parTransId="{4F2C6677-490A-4C28-BD3A-3D0B5A236A59}" sibTransId="{E83697CE-9F46-483B-A6A4-AC109AD82CD8}"/>
    <dgm:cxn modelId="{5A3F07D4-C496-4643-B4D5-F2C1503501E0}" type="presOf" srcId="{121433B2-7D5C-4415-8E80-B9FAE4D6578A}" destId="{2D6BDE73-0E48-4FA1-B758-9D1F4A124815}" srcOrd="0" destOrd="2" presId="urn:microsoft.com/office/officeart/2005/8/layout/hList2"/>
    <dgm:cxn modelId="{D42F53DB-02B8-43B7-9CC4-D49EFA038C13}" srcId="{B67DEE6B-E018-4593-9721-C1CCD44BE88D}" destId="{9F0C739D-1218-4F9F-9E4E-8FF9EAF8A2C2}" srcOrd="4" destOrd="0" parTransId="{BAC8363F-4515-40A6-862C-DB3AD397205F}" sibTransId="{0B4A1273-C62F-4B71-B41B-B2A3C61ED191}"/>
    <dgm:cxn modelId="{F6FBB0DC-68F7-4A57-A4BF-8E7053816113}" type="presOf" srcId="{C1521B5A-78EF-4B15-9A40-A88FD4D509AD}" destId="{C0A6C6D7-700C-4B78-AA04-6F12D62F8033}" srcOrd="0" destOrd="1" presId="urn:microsoft.com/office/officeart/2005/8/layout/hList2"/>
    <dgm:cxn modelId="{BA6161DF-F48B-4B8C-86A1-116C02071851}" srcId="{56712BD2-3427-48C4-A43F-598953722B20}" destId="{92E6C5BB-27A9-49DA-846C-2E62ED1271BF}" srcOrd="3" destOrd="0" parTransId="{F0C9D269-08D6-40F3-AD73-A0D15E2E20D0}" sibTransId="{C3F30C2F-69AB-4626-B111-495FB48F2E04}"/>
    <dgm:cxn modelId="{71536FE4-09AF-47EA-AB7F-478ABF2E8575}" srcId="{2D0280DB-DAC8-47B9-8E8F-D9D78504B712}" destId="{B67DEE6B-E018-4593-9721-C1CCD44BE88D}" srcOrd="2" destOrd="0" parTransId="{6677E2E6-DC0B-43AA-B3F0-37209C53E0A5}" sibTransId="{10C566E6-E9B9-435D-AF2C-232E76A433C2}"/>
    <dgm:cxn modelId="{C32E31E8-675F-440F-842C-33E8F7AF1C60}" srcId="{56712BD2-3427-48C4-A43F-598953722B20}" destId="{5B151DD2-2702-4CFC-A30F-85B30E8EEEAF}" srcOrd="0" destOrd="0" parTransId="{5FA7D270-46D3-43EA-962C-13B86364C2C2}" sibTransId="{D24E209D-CA75-4C61-8B3D-4F4BCEE188EE}"/>
    <dgm:cxn modelId="{8D22F3EC-24F4-40F4-936F-3825759F3541}" srcId="{B67DEE6B-E018-4593-9721-C1CCD44BE88D}" destId="{EF5D5994-B1EC-4FD5-9FAD-7FE0682AAA1F}" srcOrd="1" destOrd="0" parTransId="{626E08E7-2FE3-43DF-AC8F-7B2443AD644A}" sibTransId="{6AA898A3-EB40-40AB-9BC9-61EA9B57CEB8}"/>
    <dgm:cxn modelId="{34500BFA-D014-4100-A200-EEB231A402B5}" type="presOf" srcId="{59C2BB32-5D5E-4000-B8CE-7369F13C598E}" destId="{8F4ABB74-5B08-46D1-BD46-9FDDA35CE338}" srcOrd="0" destOrd="1" presId="urn:microsoft.com/office/officeart/2005/8/layout/hList2"/>
    <dgm:cxn modelId="{2F97C2FB-72B2-4FF4-949E-83745B659030}" type="presOf" srcId="{F81BC3DA-E2E9-4821-BCE7-9C7B1CD22F1E}" destId="{C0A6C6D7-700C-4B78-AA04-6F12D62F8033}" srcOrd="0" destOrd="0" presId="urn:microsoft.com/office/officeart/2005/8/layout/hList2"/>
    <dgm:cxn modelId="{290098FF-C8A7-470B-9A2F-F5D8F90D95F8}" type="presOf" srcId="{162FC360-5256-4ECE-9D89-ADE01EED142B}" destId="{2D6BDE73-0E48-4FA1-B758-9D1F4A124815}" srcOrd="0" destOrd="0" presId="urn:microsoft.com/office/officeart/2005/8/layout/hList2"/>
    <dgm:cxn modelId="{F24235F4-8256-4471-B368-8BDA9C00FA67}" type="presParOf" srcId="{AE17D6CB-6BF1-497A-A75A-4CD0475876B6}" destId="{A76A5BA3-BBA4-412B-887E-F96C4E64267F}" srcOrd="0" destOrd="0" presId="urn:microsoft.com/office/officeart/2005/8/layout/hList2"/>
    <dgm:cxn modelId="{CB1E5689-B9A8-4D0D-9402-3FF97ABBD159}" type="presParOf" srcId="{A76A5BA3-BBA4-412B-887E-F96C4E64267F}" destId="{94DABA96-6822-4248-B69F-5EA7BDA9B1FC}" srcOrd="0" destOrd="0" presId="urn:microsoft.com/office/officeart/2005/8/layout/hList2"/>
    <dgm:cxn modelId="{F9232353-0500-4D2A-823A-AF373C459DEF}" type="presParOf" srcId="{A76A5BA3-BBA4-412B-887E-F96C4E64267F}" destId="{C0A6C6D7-700C-4B78-AA04-6F12D62F8033}" srcOrd="1" destOrd="0" presId="urn:microsoft.com/office/officeart/2005/8/layout/hList2"/>
    <dgm:cxn modelId="{8C694C43-7482-4264-A35E-2DCA97AED411}" type="presParOf" srcId="{A76A5BA3-BBA4-412B-887E-F96C4E64267F}" destId="{A7398CA3-70D3-4AD7-9796-3AD85A2DBDA1}" srcOrd="2" destOrd="0" presId="urn:microsoft.com/office/officeart/2005/8/layout/hList2"/>
    <dgm:cxn modelId="{1D5F87F5-476F-4388-99A3-35C73432C2D9}" type="presParOf" srcId="{AE17D6CB-6BF1-497A-A75A-4CD0475876B6}" destId="{25FFEB00-4B19-4F6C-9CE1-645A72A842B8}" srcOrd="1" destOrd="0" presId="urn:microsoft.com/office/officeart/2005/8/layout/hList2"/>
    <dgm:cxn modelId="{A37452F0-4A9F-4C80-BAEB-BB074BFDB29F}" type="presParOf" srcId="{AE17D6CB-6BF1-497A-A75A-4CD0475876B6}" destId="{7C29FF2E-E3C4-47E9-8549-27A2B1523AEE}" srcOrd="2" destOrd="0" presId="urn:microsoft.com/office/officeart/2005/8/layout/hList2"/>
    <dgm:cxn modelId="{42BE716A-D639-4180-AB14-E487A49F1099}" type="presParOf" srcId="{7C29FF2E-E3C4-47E9-8549-27A2B1523AEE}" destId="{7E311DAC-0509-4553-B161-77E696F35469}" srcOrd="0" destOrd="0" presId="urn:microsoft.com/office/officeart/2005/8/layout/hList2"/>
    <dgm:cxn modelId="{2C56CAC5-3501-40FF-8310-777F0D477D47}" type="presParOf" srcId="{7C29FF2E-E3C4-47E9-8549-27A2B1523AEE}" destId="{8F4ABB74-5B08-46D1-BD46-9FDDA35CE338}" srcOrd="1" destOrd="0" presId="urn:microsoft.com/office/officeart/2005/8/layout/hList2"/>
    <dgm:cxn modelId="{A00197F5-DDE3-4FAF-A8D0-027CB9D74845}" type="presParOf" srcId="{7C29FF2E-E3C4-47E9-8549-27A2B1523AEE}" destId="{D227DE90-7ACD-4413-8544-54AA5A7BD31D}" srcOrd="2" destOrd="0" presId="urn:microsoft.com/office/officeart/2005/8/layout/hList2"/>
    <dgm:cxn modelId="{B9F40481-9D52-4397-9813-93B98241734F}" type="presParOf" srcId="{AE17D6CB-6BF1-497A-A75A-4CD0475876B6}" destId="{0501FD9B-5579-4473-91C9-B54CA2B540E7}" srcOrd="3" destOrd="0" presId="urn:microsoft.com/office/officeart/2005/8/layout/hList2"/>
    <dgm:cxn modelId="{BB273442-1BE8-45EB-B76B-47C45E3B9276}" type="presParOf" srcId="{AE17D6CB-6BF1-497A-A75A-4CD0475876B6}" destId="{3FFDA519-DB2D-4A08-ABCE-695BFE084490}" srcOrd="4" destOrd="0" presId="urn:microsoft.com/office/officeart/2005/8/layout/hList2"/>
    <dgm:cxn modelId="{4DC8C27F-F262-45C5-B353-7A0982C66C3F}" type="presParOf" srcId="{3FFDA519-DB2D-4A08-ABCE-695BFE084490}" destId="{8C57D680-2699-483B-9215-D6D8560396F1}" srcOrd="0" destOrd="0" presId="urn:microsoft.com/office/officeart/2005/8/layout/hList2"/>
    <dgm:cxn modelId="{8CEB94C3-B4B8-41D7-BA20-3DC852F25B65}" type="presParOf" srcId="{3FFDA519-DB2D-4A08-ABCE-695BFE084490}" destId="{2D6BDE73-0E48-4FA1-B758-9D1F4A124815}" srcOrd="1" destOrd="0" presId="urn:microsoft.com/office/officeart/2005/8/layout/hList2"/>
    <dgm:cxn modelId="{73496240-2EB4-427F-8CC3-41749581AA4E}" type="presParOf" srcId="{3FFDA519-DB2D-4A08-ABCE-695BFE084490}" destId="{C929FCBC-5AAE-4E4D-A48E-C308AD57C417}" srcOrd="2" destOrd="0" presId="urn:microsoft.com/office/officeart/2005/8/layout/hList2"/>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98CA3-70D3-4AD7-9796-3AD85A2DBDA1}">
      <dsp:nvSpPr>
        <dsp:cNvPr id="0" name=""/>
        <dsp:cNvSpPr/>
      </dsp:nvSpPr>
      <dsp:spPr>
        <a:xfrm rot="16200000">
          <a:off x="-1905532"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Sales_transaction</a:t>
          </a:r>
          <a:endParaRPr lang="en-IN" sz="4000" b="1" kern="1200" dirty="0"/>
        </a:p>
      </dsp:txBody>
      <dsp:txXfrm>
        <a:off x="-1905532" y="2965910"/>
        <a:ext cx="4491392" cy="542578"/>
      </dsp:txXfrm>
    </dsp:sp>
    <dsp:sp modelId="{C0A6C6D7-700C-4B78-AA04-6F12D62F8033}">
      <dsp:nvSpPr>
        <dsp:cNvPr id="0" name=""/>
        <dsp:cNvSpPr/>
      </dsp:nvSpPr>
      <dsp:spPr>
        <a:xfrm>
          <a:off x="611453"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err="1"/>
            <a:t>TransactionID</a:t>
          </a:r>
          <a:endParaRPr lang="en-IN" sz="2400" kern="1200" dirty="0"/>
        </a:p>
        <a:p>
          <a:pPr marL="228600" lvl="1" indent="-228600" algn="l" defTabSz="1066800">
            <a:lnSpc>
              <a:spcPct val="90000"/>
            </a:lnSpc>
            <a:spcBef>
              <a:spcPct val="0"/>
            </a:spcBef>
            <a:spcAft>
              <a:spcPct val="15000"/>
            </a:spcAft>
            <a:buChar char="•"/>
          </a:pPr>
          <a:r>
            <a:rPr lang="en-IN" sz="2400" kern="1200" dirty="0"/>
            <a:t>CustomerID</a:t>
          </a:r>
        </a:p>
        <a:p>
          <a:pPr marL="228600" lvl="1" indent="-228600" algn="l" defTabSz="1066800">
            <a:lnSpc>
              <a:spcPct val="90000"/>
            </a:lnSpc>
            <a:spcBef>
              <a:spcPct val="0"/>
            </a:spcBef>
            <a:spcAft>
              <a:spcPct val="15000"/>
            </a:spcAft>
            <a:buChar char="•"/>
          </a:pPr>
          <a:r>
            <a:rPr lang="en-IN" sz="2400" kern="1200" dirty="0" err="1"/>
            <a:t>ProductID</a:t>
          </a:r>
          <a:endParaRPr lang="en-IN" sz="2400" kern="1200" dirty="0"/>
        </a:p>
        <a:p>
          <a:pPr marL="228600" lvl="1" indent="-228600" algn="l" defTabSz="1066800">
            <a:lnSpc>
              <a:spcPct val="90000"/>
            </a:lnSpc>
            <a:spcBef>
              <a:spcPct val="0"/>
            </a:spcBef>
            <a:spcAft>
              <a:spcPct val="15000"/>
            </a:spcAft>
            <a:buChar char="•"/>
          </a:pPr>
          <a:r>
            <a:rPr lang="en-IN" sz="2400" kern="1200" dirty="0" err="1"/>
            <a:t>QuantityPurchased</a:t>
          </a:r>
          <a:endParaRPr lang="en-IN" sz="2400" kern="1200" dirty="0"/>
        </a:p>
        <a:p>
          <a:pPr marL="228600" lvl="1" indent="-228600" algn="l" defTabSz="1066800">
            <a:lnSpc>
              <a:spcPct val="90000"/>
            </a:lnSpc>
            <a:spcBef>
              <a:spcPct val="0"/>
            </a:spcBef>
            <a:spcAft>
              <a:spcPct val="15000"/>
            </a:spcAft>
            <a:buChar char="•"/>
          </a:pPr>
          <a:r>
            <a:rPr lang="en-IN" sz="2400" kern="1200" dirty="0" err="1"/>
            <a:t>TransactionDate</a:t>
          </a:r>
          <a:endParaRPr lang="en-IN" sz="2400" kern="1200" dirty="0"/>
        </a:p>
        <a:p>
          <a:pPr marL="228600" lvl="1" indent="-228600" algn="l" defTabSz="1066800">
            <a:lnSpc>
              <a:spcPct val="90000"/>
            </a:lnSpc>
            <a:spcBef>
              <a:spcPct val="0"/>
            </a:spcBef>
            <a:spcAft>
              <a:spcPct val="15000"/>
            </a:spcAft>
            <a:buChar char="•"/>
          </a:pPr>
          <a:r>
            <a:rPr lang="en-IN" sz="2400" kern="1200" dirty="0"/>
            <a:t>Price</a:t>
          </a:r>
        </a:p>
      </dsp:txBody>
      <dsp:txXfrm>
        <a:off x="611453" y="991503"/>
        <a:ext cx="2702614" cy="4491392"/>
      </dsp:txXfrm>
    </dsp:sp>
    <dsp:sp modelId="{94DABA96-6822-4248-B69F-5EA7BDA9B1FC}">
      <dsp:nvSpPr>
        <dsp:cNvPr id="0" name=""/>
        <dsp:cNvSpPr/>
      </dsp:nvSpPr>
      <dsp:spPr>
        <a:xfrm>
          <a:off x="68875" y="275299"/>
          <a:ext cx="1085156" cy="10851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227DE90-7ACD-4413-8544-54AA5A7BD31D}">
      <dsp:nvSpPr>
        <dsp:cNvPr id="0" name=""/>
        <dsp:cNvSpPr/>
      </dsp:nvSpPr>
      <dsp:spPr>
        <a:xfrm rot="16200000">
          <a:off x="2043639"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Customer_profiles</a:t>
          </a:r>
          <a:endParaRPr lang="en-IN" sz="4000" b="1" kern="1200" dirty="0"/>
        </a:p>
      </dsp:txBody>
      <dsp:txXfrm>
        <a:off x="2043639" y="2965910"/>
        <a:ext cx="4491392" cy="542578"/>
      </dsp:txXfrm>
    </dsp:sp>
    <dsp:sp modelId="{8F4ABB74-5B08-46D1-BD46-9FDDA35CE338}">
      <dsp:nvSpPr>
        <dsp:cNvPr id="0" name=""/>
        <dsp:cNvSpPr/>
      </dsp:nvSpPr>
      <dsp:spPr>
        <a:xfrm>
          <a:off x="4560624"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CustomerID</a:t>
          </a:r>
        </a:p>
        <a:p>
          <a:pPr marL="228600" lvl="1" indent="-228600" algn="l" defTabSz="1066800">
            <a:lnSpc>
              <a:spcPct val="90000"/>
            </a:lnSpc>
            <a:spcBef>
              <a:spcPct val="0"/>
            </a:spcBef>
            <a:spcAft>
              <a:spcPct val="15000"/>
            </a:spcAft>
            <a:buChar char="•"/>
          </a:pPr>
          <a:r>
            <a:rPr lang="en-IN" sz="2400" kern="1200" dirty="0"/>
            <a:t>Age</a:t>
          </a:r>
        </a:p>
        <a:p>
          <a:pPr marL="228600" lvl="1" indent="-228600" algn="l" defTabSz="1066800">
            <a:lnSpc>
              <a:spcPct val="90000"/>
            </a:lnSpc>
            <a:spcBef>
              <a:spcPct val="0"/>
            </a:spcBef>
            <a:spcAft>
              <a:spcPct val="15000"/>
            </a:spcAft>
            <a:buChar char="•"/>
          </a:pPr>
          <a:r>
            <a:rPr lang="en-IN" sz="2400" kern="1200" dirty="0"/>
            <a:t>Gender</a:t>
          </a:r>
        </a:p>
        <a:p>
          <a:pPr marL="228600" lvl="1" indent="-228600" algn="l" defTabSz="1066800">
            <a:lnSpc>
              <a:spcPct val="90000"/>
            </a:lnSpc>
            <a:spcBef>
              <a:spcPct val="0"/>
            </a:spcBef>
            <a:spcAft>
              <a:spcPct val="15000"/>
            </a:spcAft>
            <a:buChar char="•"/>
          </a:pPr>
          <a:r>
            <a:rPr lang="en-IN" sz="2400" kern="1200" dirty="0"/>
            <a:t>Location</a:t>
          </a:r>
        </a:p>
        <a:p>
          <a:pPr marL="228600" lvl="1" indent="-228600" algn="l" defTabSz="1066800">
            <a:lnSpc>
              <a:spcPct val="90000"/>
            </a:lnSpc>
            <a:spcBef>
              <a:spcPct val="0"/>
            </a:spcBef>
            <a:spcAft>
              <a:spcPct val="15000"/>
            </a:spcAft>
            <a:buChar char="•"/>
          </a:pPr>
          <a:r>
            <a:rPr lang="en-IN" sz="2400" kern="1200" dirty="0" err="1"/>
            <a:t>JoinDate</a:t>
          </a:r>
          <a:endParaRPr lang="en-IN" sz="2400" kern="1200" dirty="0"/>
        </a:p>
      </dsp:txBody>
      <dsp:txXfrm>
        <a:off x="4560624" y="991503"/>
        <a:ext cx="2702614" cy="4491392"/>
      </dsp:txXfrm>
    </dsp:sp>
    <dsp:sp modelId="{7E311DAC-0509-4553-B161-77E696F35469}">
      <dsp:nvSpPr>
        <dsp:cNvPr id="0" name=""/>
        <dsp:cNvSpPr/>
      </dsp:nvSpPr>
      <dsp:spPr>
        <a:xfrm>
          <a:off x="4018046" y="275299"/>
          <a:ext cx="1085156" cy="108515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929FCBC-5AAE-4E4D-A48E-C308AD57C417}">
      <dsp:nvSpPr>
        <dsp:cNvPr id="0" name=""/>
        <dsp:cNvSpPr/>
      </dsp:nvSpPr>
      <dsp:spPr>
        <a:xfrm rot="16200000">
          <a:off x="5992810"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Product_inventory</a:t>
          </a:r>
          <a:endParaRPr lang="en-IN" sz="4000" b="1" kern="1200" dirty="0"/>
        </a:p>
      </dsp:txBody>
      <dsp:txXfrm>
        <a:off x="5992810" y="2965910"/>
        <a:ext cx="4491392" cy="542578"/>
      </dsp:txXfrm>
    </dsp:sp>
    <dsp:sp modelId="{2D6BDE73-0E48-4FA1-B758-9D1F4A124815}">
      <dsp:nvSpPr>
        <dsp:cNvPr id="0" name=""/>
        <dsp:cNvSpPr/>
      </dsp:nvSpPr>
      <dsp:spPr>
        <a:xfrm>
          <a:off x="8509796"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err="1"/>
            <a:t>ProductID</a:t>
          </a:r>
          <a:endParaRPr lang="en-IN" sz="2400" kern="1200" dirty="0"/>
        </a:p>
        <a:p>
          <a:pPr marL="228600" lvl="1" indent="-228600" algn="l" defTabSz="1066800">
            <a:lnSpc>
              <a:spcPct val="90000"/>
            </a:lnSpc>
            <a:spcBef>
              <a:spcPct val="0"/>
            </a:spcBef>
            <a:spcAft>
              <a:spcPct val="15000"/>
            </a:spcAft>
            <a:buChar char="•"/>
          </a:pPr>
          <a:r>
            <a:rPr lang="en-IN" sz="2400" kern="1200" dirty="0"/>
            <a:t>ProductName</a:t>
          </a:r>
        </a:p>
        <a:p>
          <a:pPr marL="228600" lvl="1" indent="-228600" algn="l" defTabSz="1066800">
            <a:lnSpc>
              <a:spcPct val="90000"/>
            </a:lnSpc>
            <a:spcBef>
              <a:spcPct val="0"/>
            </a:spcBef>
            <a:spcAft>
              <a:spcPct val="15000"/>
            </a:spcAft>
            <a:buChar char="•"/>
          </a:pPr>
          <a:r>
            <a:rPr lang="en-IN" sz="2400" kern="1200" dirty="0"/>
            <a:t>Category</a:t>
          </a:r>
        </a:p>
        <a:p>
          <a:pPr marL="228600" lvl="1" indent="-228600" algn="l" defTabSz="1066800">
            <a:lnSpc>
              <a:spcPct val="90000"/>
            </a:lnSpc>
            <a:spcBef>
              <a:spcPct val="0"/>
            </a:spcBef>
            <a:spcAft>
              <a:spcPct val="15000"/>
            </a:spcAft>
            <a:buChar char="•"/>
          </a:pPr>
          <a:r>
            <a:rPr lang="en-IN" sz="2400" kern="1200" dirty="0" err="1"/>
            <a:t>StockLevel</a:t>
          </a:r>
          <a:endParaRPr lang="en-IN" sz="2400" kern="1200" dirty="0"/>
        </a:p>
        <a:p>
          <a:pPr marL="228600" lvl="1" indent="-228600" algn="l" defTabSz="1066800">
            <a:lnSpc>
              <a:spcPct val="90000"/>
            </a:lnSpc>
            <a:spcBef>
              <a:spcPct val="0"/>
            </a:spcBef>
            <a:spcAft>
              <a:spcPct val="15000"/>
            </a:spcAft>
            <a:buChar char="•"/>
          </a:pPr>
          <a:r>
            <a:rPr lang="en-IN" sz="2400" kern="1200" dirty="0"/>
            <a:t>Price</a:t>
          </a:r>
        </a:p>
      </dsp:txBody>
      <dsp:txXfrm>
        <a:off x="8509796" y="991503"/>
        <a:ext cx="2702614" cy="4491392"/>
      </dsp:txXfrm>
    </dsp:sp>
    <dsp:sp modelId="{8C57D680-2699-483B-9215-D6D8560396F1}">
      <dsp:nvSpPr>
        <dsp:cNvPr id="0" name=""/>
        <dsp:cNvSpPr/>
      </dsp:nvSpPr>
      <dsp:spPr>
        <a:xfrm>
          <a:off x="7967218" y="275299"/>
          <a:ext cx="1085156" cy="10851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7116E-0C92-4C40-8DF0-4D230291628C}" type="datetimeFigureOut">
              <a:rPr lang="en-IN" smtClean="0"/>
              <a:t>09-08-2025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0E657-30F0-44FF-AB92-3F23EE131843}" type="slidenum">
              <a:rPr lang="en-IN" smtClean="0"/>
              <a:t>‹#›</a:t>
            </a:fld>
            <a:endParaRPr lang="en-IN"/>
          </a:p>
        </p:txBody>
      </p:sp>
    </p:spTree>
    <p:extLst>
      <p:ext uri="{BB962C8B-B14F-4D97-AF65-F5344CB8AC3E}">
        <p14:creationId xmlns:p14="http://schemas.microsoft.com/office/powerpoint/2010/main" val="1748384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50E657-30F0-44FF-AB92-3F23EE131843}" type="slidenum">
              <a:rPr lang="en-IN" smtClean="0"/>
              <a:t>1</a:t>
            </a:fld>
            <a:endParaRPr lang="en-IN"/>
          </a:p>
        </p:txBody>
      </p:sp>
    </p:spTree>
    <p:extLst>
      <p:ext uri="{BB962C8B-B14F-4D97-AF65-F5344CB8AC3E}">
        <p14:creationId xmlns:p14="http://schemas.microsoft.com/office/powerpoint/2010/main" val="202530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23A6-DB50-E511-815F-7A759F1B7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988BC6-F984-684A-3177-B934731AA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0A5E85-402C-8442-2235-A93665F67756}"/>
              </a:ext>
            </a:extLst>
          </p:cNvPr>
          <p:cNvSpPr>
            <a:spLocks noGrp="1"/>
          </p:cNvSpPr>
          <p:nvPr>
            <p:ph type="dt" sz="half" idx="10"/>
          </p:nvPr>
        </p:nvSpPr>
        <p:spPr/>
        <p:txBody>
          <a:bodyPr/>
          <a:lstStyle/>
          <a:p>
            <a:fld id="{5A2C0C03-C730-4E78-93AD-E092589BFCC4}" type="datetimeFigureOut">
              <a:rPr lang="en-IN" smtClean="0"/>
              <a:t>09-08-2025</a:t>
            </a:fld>
            <a:endParaRPr lang="en-IN"/>
          </a:p>
        </p:txBody>
      </p:sp>
      <p:sp>
        <p:nvSpPr>
          <p:cNvPr id="5" name="Footer Placeholder 4">
            <a:extLst>
              <a:ext uri="{FF2B5EF4-FFF2-40B4-BE49-F238E27FC236}">
                <a16:creationId xmlns:a16="http://schemas.microsoft.com/office/drawing/2014/main" id="{2DF91120-9A81-0FCC-A299-FAC9771E8D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A26F62-3D85-49B4-57EA-607DAF6E3411}"/>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336044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A277-83CE-8F01-AC85-FFAB1EAAFB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46F305-978D-84F8-C6F7-B63296950F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5033C7-C965-73FE-8735-C87EC119591F}"/>
              </a:ext>
            </a:extLst>
          </p:cNvPr>
          <p:cNvSpPr>
            <a:spLocks noGrp="1"/>
          </p:cNvSpPr>
          <p:nvPr>
            <p:ph type="dt" sz="half" idx="10"/>
          </p:nvPr>
        </p:nvSpPr>
        <p:spPr/>
        <p:txBody>
          <a:bodyPr/>
          <a:lstStyle/>
          <a:p>
            <a:fld id="{5A2C0C03-C730-4E78-93AD-E092589BFCC4}" type="datetimeFigureOut">
              <a:rPr lang="en-IN" smtClean="0"/>
              <a:t>09-08-2025</a:t>
            </a:fld>
            <a:endParaRPr lang="en-IN"/>
          </a:p>
        </p:txBody>
      </p:sp>
      <p:sp>
        <p:nvSpPr>
          <p:cNvPr id="5" name="Footer Placeholder 4">
            <a:extLst>
              <a:ext uri="{FF2B5EF4-FFF2-40B4-BE49-F238E27FC236}">
                <a16:creationId xmlns:a16="http://schemas.microsoft.com/office/drawing/2014/main" id="{968B4F90-414C-57D9-1D9A-63C9A27BC5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59B4D5-FC8D-D799-7C42-EC9D67B1BACF}"/>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80088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74B9C-A7D3-1FDD-105E-E9CA51067B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39359C-C39F-EE77-9CD6-B101585DC2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609D9C-4FA4-4AC4-1C2F-9D5060B9168C}"/>
              </a:ext>
            </a:extLst>
          </p:cNvPr>
          <p:cNvSpPr>
            <a:spLocks noGrp="1"/>
          </p:cNvSpPr>
          <p:nvPr>
            <p:ph type="dt" sz="half" idx="10"/>
          </p:nvPr>
        </p:nvSpPr>
        <p:spPr/>
        <p:txBody>
          <a:bodyPr/>
          <a:lstStyle/>
          <a:p>
            <a:fld id="{5A2C0C03-C730-4E78-93AD-E092589BFCC4}" type="datetimeFigureOut">
              <a:rPr lang="en-IN" smtClean="0"/>
              <a:t>09-08-2025</a:t>
            </a:fld>
            <a:endParaRPr lang="en-IN"/>
          </a:p>
        </p:txBody>
      </p:sp>
      <p:sp>
        <p:nvSpPr>
          <p:cNvPr id="5" name="Footer Placeholder 4">
            <a:extLst>
              <a:ext uri="{FF2B5EF4-FFF2-40B4-BE49-F238E27FC236}">
                <a16:creationId xmlns:a16="http://schemas.microsoft.com/office/drawing/2014/main" id="{10483085-B833-2A65-AE7E-CFAD2BA7C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9F24D-F7FE-2A0C-17C3-8E09B7E16151}"/>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11552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6FA0-A25C-461A-5F5C-2FFE4D1F98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ABD09E-46DF-A0E5-6011-3BC63659E3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C24DB7-5E5B-01A7-E34E-73C97AC48190}"/>
              </a:ext>
            </a:extLst>
          </p:cNvPr>
          <p:cNvSpPr>
            <a:spLocks noGrp="1"/>
          </p:cNvSpPr>
          <p:nvPr>
            <p:ph type="dt" sz="half" idx="10"/>
          </p:nvPr>
        </p:nvSpPr>
        <p:spPr/>
        <p:txBody>
          <a:bodyPr/>
          <a:lstStyle/>
          <a:p>
            <a:fld id="{5A2C0C03-C730-4E78-93AD-E092589BFCC4}" type="datetimeFigureOut">
              <a:rPr lang="en-IN" smtClean="0"/>
              <a:t>09-08-2025</a:t>
            </a:fld>
            <a:endParaRPr lang="en-IN"/>
          </a:p>
        </p:txBody>
      </p:sp>
      <p:sp>
        <p:nvSpPr>
          <p:cNvPr id="5" name="Footer Placeholder 4">
            <a:extLst>
              <a:ext uri="{FF2B5EF4-FFF2-40B4-BE49-F238E27FC236}">
                <a16:creationId xmlns:a16="http://schemas.microsoft.com/office/drawing/2014/main" id="{4C4954CB-C3A6-64FA-ED42-6C8E2BCEEB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89884E-B98C-3E4C-A28B-51BB61CD3DC3}"/>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807943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D3F4-8B09-0BC2-3A4E-1554C0C9B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91AD7D-3845-8CE9-A8AE-3F972E47BB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F45AC1-1885-B6A5-999D-2AA8A7CC4B08}"/>
              </a:ext>
            </a:extLst>
          </p:cNvPr>
          <p:cNvSpPr>
            <a:spLocks noGrp="1"/>
          </p:cNvSpPr>
          <p:nvPr>
            <p:ph type="dt" sz="half" idx="10"/>
          </p:nvPr>
        </p:nvSpPr>
        <p:spPr/>
        <p:txBody>
          <a:bodyPr/>
          <a:lstStyle/>
          <a:p>
            <a:fld id="{5A2C0C03-C730-4E78-93AD-E092589BFCC4}" type="datetimeFigureOut">
              <a:rPr lang="en-IN" smtClean="0"/>
              <a:t>09-08-2025</a:t>
            </a:fld>
            <a:endParaRPr lang="en-IN"/>
          </a:p>
        </p:txBody>
      </p:sp>
      <p:sp>
        <p:nvSpPr>
          <p:cNvPr id="5" name="Footer Placeholder 4">
            <a:extLst>
              <a:ext uri="{FF2B5EF4-FFF2-40B4-BE49-F238E27FC236}">
                <a16:creationId xmlns:a16="http://schemas.microsoft.com/office/drawing/2014/main" id="{058A649A-0401-F428-787C-EF52686ED9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5EBA34-0658-979E-2B56-71247E4AA028}"/>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917298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DBAD-B7A0-EF7F-865D-2998C8F6F1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82238B-6EDF-26D7-6B4D-59F608E5AA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40B3C6-D4F8-1EA3-B27F-C9CF4DE3BA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9F2034-0647-59AB-8893-123C8879B8C0}"/>
              </a:ext>
            </a:extLst>
          </p:cNvPr>
          <p:cNvSpPr>
            <a:spLocks noGrp="1"/>
          </p:cNvSpPr>
          <p:nvPr>
            <p:ph type="dt" sz="half" idx="10"/>
          </p:nvPr>
        </p:nvSpPr>
        <p:spPr/>
        <p:txBody>
          <a:bodyPr/>
          <a:lstStyle/>
          <a:p>
            <a:fld id="{5A2C0C03-C730-4E78-93AD-E092589BFCC4}" type="datetimeFigureOut">
              <a:rPr lang="en-IN" smtClean="0"/>
              <a:t>09-08-2025</a:t>
            </a:fld>
            <a:endParaRPr lang="en-IN"/>
          </a:p>
        </p:txBody>
      </p:sp>
      <p:sp>
        <p:nvSpPr>
          <p:cNvPr id="6" name="Footer Placeholder 5">
            <a:extLst>
              <a:ext uri="{FF2B5EF4-FFF2-40B4-BE49-F238E27FC236}">
                <a16:creationId xmlns:a16="http://schemas.microsoft.com/office/drawing/2014/main" id="{19D419DA-7095-DCE6-C7CA-ABA293ABD5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609089-D4E7-E87A-EDA6-191F095ECCDA}"/>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8549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978-9668-81B5-B2C8-0A558162D84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2B7799-20AC-E8F0-1F93-7757E24226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6B29B-E2DD-FDE8-2B15-A68FC279E8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47D971-C443-D028-366A-BA1032C932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2AEB9F-A9A8-638A-04BA-C46FA715EF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FF75E9-1091-2810-C1B4-5AB65DA3382D}"/>
              </a:ext>
            </a:extLst>
          </p:cNvPr>
          <p:cNvSpPr>
            <a:spLocks noGrp="1"/>
          </p:cNvSpPr>
          <p:nvPr>
            <p:ph type="dt" sz="half" idx="10"/>
          </p:nvPr>
        </p:nvSpPr>
        <p:spPr/>
        <p:txBody>
          <a:bodyPr/>
          <a:lstStyle/>
          <a:p>
            <a:fld id="{5A2C0C03-C730-4E78-93AD-E092589BFCC4}" type="datetimeFigureOut">
              <a:rPr lang="en-IN" smtClean="0"/>
              <a:t>09-08-2025</a:t>
            </a:fld>
            <a:endParaRPr lang="en-IN"/>
          </a:p>
        </p:txBody>
      </p:sp>
      <p:sp>
        <p:nvSpPr>
          <p:cNvPr id="8" name="Footer Placeholder 7">
            <a:extLst>
              <a:ext uri="{FF2B5EF4-FFF2-40B4-BE49-F238E27FC236}">
                <a16:creationId xmlns:a16="http://schemas.microsoft.com/office/drawing/2014/main" id="{8F31C635-6822-3ED7-6C2B-CE6F41278A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445884-F802-22D8-7EF6-306DD334A119}"/>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20685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95DF8-235F-0AD3-0F47-F9BF50C4C6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E9156D-9663-C1F5-B839-453321A6172C}"/>
              </a:ext>
            </a:extLst>
          </p:cNvPr>
          <p:cNvSpPr>
            <a:spLocks noGrp="1"/>
          </p:cNvSpPr>
          <p:nvPr>
            <p:ph type="dt" sz="half" idx="10"/>
          </p:nvPr>
        </p:nvSpPr>
        <p:spPr/>
        <p:txBody>
          <a:bodyPr/>
          <a:lstStyle/>
          <a:p>
            <a:fld id="{5A2C0C03-C730-4E78-93AD-E092589BFCC4}" type="datetimeFigureOut">
              <a:rPr lang="en-IN" smtClean="0"/>
              <a:t>09-08-2025</a:t>
            </a:fld>
            <a:endParaRPr lang="en-IN"/>
          </a:p>
        </p:txBody>
      </p:sp>
      <p:sp>
        <p:nvSpPr>
          <p:cNvPr id="4" name="Footer Placeholder 3">
            <a:extLst>
              <a:ext uri="{FF2B5EF4-FFF2-40B4-BE49-F238E27FC236}">
                <a16:creationId xmlns:a16="http://schemas.microsoft.com/office/drawing/2014/main" id="{2D61E9EE-122D-9F0D-57E2-32E181E8C4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64AB2FF-11AC-D229-6AED-E68E066E2F40}"/>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3649265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A7A62B-4AAB-0178-B9CB-B29615A74F29}"/>
              </a:ext>
            </a:extLst>
          </p:cNvPr>
          <p:cNvSpPr>
            <a:spLocks noGrp="1"/>
          </p:cNvSpPr>
          <p:nvPr>
            <p:ph type="dt" sz="half" idx="10"/>
          </p:nvPr>
        </p:nvSpPr>
        <p:spPr/>
        <p:txBody>
          <a:bodyPr/>
          <a:lstStyle/>
          <a:p>
            <a:fld id="{5A2C0C03-C730-4E78-93AD-E092589BFCC4}" type="datetimeFigureOut">
              <a:rPr lang="en-IN" smtClean="0"/>
              <a:t>09-08-2025</a:t>
            </a:fld>
            <a:endParaRPr lang="en-IN"/>
          </a:p>
        </p:txBody>
      </p:sp>
      <p:sp>
        <p:nvSpPr>
          <p:cNvPr id="3" name="Footer Placeholder 2">
            <a:extLst>
              <a:ext uri="{FF2B5EF4-FFF2-40B4-BE49-F238E27FC236}">
                <a16:creationId xmlns:a16="http://schemas.microsoft.com/office/drawing/2014/main" id="{AE28EAA0-F155-A4E2-EFDC-A585B653AD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57203C-D37D-8B07-A9DB-4BE9ECD3A37C}"/>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16163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6E43-421F-2B2A-8890-63260F0C4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C787D1-BEBD-98D6-684F-228790A2F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42E6D0-D740-0351-7AED-8C50133FA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2ACB9-9664-C14D-9FAA-8DD14374035F}"/>
              </a:ext>
            </a:extLst>
          </p:cNvPr>
          <p:cNvSpPr>
            <a:spLocks noGrp="1"/>
          </p:cNvSpPr>
          <p:nvPr>
            <p:ph type="dt" sz="half" idx="10"/>
          </p:nvPr>
        </p:nvSpPr>
        <p:spPr/>
        <p:txBody>
          <a:bodyPr/>
          <a:lstStyle/>
          <a:p>
            <a:fld id="{5A2C0C03-C730-4E78-93AD-E092589BFCC4}" type="datetimeFigureOut">
              <a:rPr lang="en-IN" smtClean="0"/>
              <a:t>09-08-2025</a:t>
            </a:fld>
            <a:endParaRPr lang="en-IN"/>
          </a:p>
        </p:txBody>
      </p:sp>
      <p:sp>
        <p:nvSpPr>
          <p:cNvPr id="6" name="Footer Placeholder 5">
            <a:extLst>
              <a:ext uri="{FF2B5EF4-FFF2-40B4-BE49-F238E27FC236}">
                <a16:creationId xmlns:a16="http://schemas.microsoft.com/office/drawing/2014/main" id="{CD4030BD-497D-0B72-783F-FB990AAEC7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E886B8-4ED3-04C0-16B9-CB31EFD54938}"/>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61526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6624-C396-0C9F-BCDC-6028B1906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6B2817-639D-2A09-7A12-B324A4DD2B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2571A9-C330-C35B-E7A4-8D7372F4A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4B425-872F-FE13-FF26-E81CA5E42F79}"/>
              </a:ext>
            </a:extLst>
          </p:cNvPr>
          <p:cNvSpPr>
            <a:spLocks noGrp="1"/>
          </p:cNvSpPr>
          <p:nvPr>
            <p:ph type="dt" sz="half" idx="10"/>
          </p:nvPr>
        </p:nvSpPr>
        <p:spPr/>
        <p:txBody>
          <a:bodyPr/>
          <a:lstStyle/>
          <a:p>
            <a:fld id="{5A2C0C03-C730-4E78-93AD-E092589BFCC4}" type="datetimeFigureOut">
              <a:rPr lang="en-IN" smtClean="0"/>
              <a:t>09-08-2025</a:t>
            </a:fld>
            <a:endParaRPr lang="en-IN"/>
          </a:p>
        </p:txBody>
      </p:sp>
      <p:sp>
        <p:nvSpPr>
          <p:cNvPr id="6" name="Footer Placeholder 5">
            <a:extLst>
              <a:ext uri="{FF2B5EF4-FFF2-40B4-BE49-F238E27FC236}">
                <a16:creationId xmlns:a16="http://schemas.microsoft.com/office/drawing/2014/main" id="{F5C0E779-6CC9-5BA7-CA91-35F959E104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A940B1-A23D-22B8-0CCA-EAFDD080A084}"/>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04942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8584BB-1844-1CA1-2FF5-F54402FEA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C85DC4-E8C0-F0BB-5BE7-E733A155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1FB0E0-B401-D5D3-5873-820F5A80D0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2C0C03-C730-4E78-93AD-E092589BFCC4}" type="datetimeFigureOut">
              <a:rPr lang="en-IN" smtClean="0"/>
              <a:t>09-08-2025</a:t>
            </a:fld>
            <a:endParaRPr lang="en-IN"/>
          </a:p>
        </p:txBody>
      </p:sp>
      <p:sp>
        <p:nvSpPr>
          <p:cNvPr id="5" name="Footer Placeholder 4">
            <a:extLst>
              <a:ext uri="{FF2B5EF4-FFF2-40B4-BE49-F238E27FC236}">
                <a16:creationId xmlns:a16="http://schemas.microsoft.com/office/drawing/2014/main" id="{6143E622-DB0F-63A7-77B9-C8E4EA51E3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AFDDC9-9DAA-97A3-81C3-4E81E0D0A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51636-9FF3-45EC-A408-ADE0DC9D6761}" type="slidenum">
              <a:rPr lang="en-IN" smtClean="0"/>
              <a:t>‹#›</a:t>
            </a:fld>
            <a:endParaRPr lang="en-IN"/>
          </a:p>
        </p:txBody>
      </p:sp>
    </p:spTree>
    <p:extLst>
      <p:ext uri="{BB962C8B-B14F-4D97-AF65-F5344CB8AC3E}">
        <p14:creationId xmlns:p14="http://schemas.microsoft.com/office/powerpoint/2010/main" val="539593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nkedin.com/in/dristi-handique/" TargetMode="External"/><Relationship Id="rId2" Type="http://schemas.openxmlformats.org/officeDocument/2006/relationships/hyperlink" Target="mailto:dristi1249@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D9A1-8680-AF0C-CF8C-B694D631BDD8}"/>
              </a:ext>
            </a:extLst>
          </p:cNvPr>
          <p:cNvSpPr>
            <a:spLocks noGrp="1"/>
          </p:cNvSpPr>
          <p:nvPr>
            <p:ph type="ctrTitle"/>
          </p:nvPr>
        </p:nvSpPr>
        <p:spPr>
          <a:xfrm>
            <a:off x="1318839" y="1611901"/>
            <a:ext cx="9790647" cy="2762865"/>
          </a:xfrm>
          <a:solidFill>
            <a:schemeClr val="accent2"/>
          </a:solidFill>
        </p:spPr>
        <p:style>
          <a:lnRef idx="1">
            <a:schemeClr val="accent2"/>
          </a:lnRef>
          <a:fillRef idx="3">
            <a:schemeClr val="accent2"/>
          </a:fillRef>
          <a:effectRef idx="2">
            <a:schemeClr val="accent2"/>
          </a:effectRef>
          <a:fontRef idx="minor">
            <a:schemeClr val="lt1"/>
          </a:fontRef>
        </p:style>
        <p:txBody>
          <a:bodyPr>
            <a:noAutofit/>
          </a:bodyPr>
          <a:lstStyle/>
          <a:p>
            <a:r>
              <a:rPr lang="en-IN" sz="6600" b="1" dirty="0">
                <a:latin typeface="Calibri" panose="020F0502020204030204" pitchFamily="34" charset="0"/>
                <a:ea typeface="Calibri" panose="020F0502020204030204" pitchFamily="34" charset="0"/>
                <a:cs typeface="Calibri" panose="020F0502020204030204" pitchFamily="34" charset="0"/>
              </a:rPr>
              <a:t>RETAIL ANALYSIS USING SQL</a:t>
            </a:r>
            <a:endParaRPr lang="en-IN" sz="6600" dirty="0"/>
          </a:p>
        </p:txBody>
      </p:sp>
      <p:sp>
        <p:nvSpPr>
          <p:cNvPr id="4" name="TextBox 3">
            <a:extLst>
              <a:ext uri="{FF2B5EF4-FFF2-40B4-BE49-F238E27FC236}">
                <a16:creationId xmlns:a16="http://schemas.microsoft.com/office/drawing/2014/main" id="{1B246DCF-09AE-43D5-0705-B89B626DDD73}"/>
              </a:ext>
            </a:extLst>
          </p:cNvPr>
          <p:cNvSpPr txBox="1"/>
          <p:nvPr/>
        </p:nvSpPr>
        <p:spPr>
          <a:xfrm>
            <a:off x="7610168" y="5660739"/>
            <a:ext cx="4201974" cy="830997"/>
          </a:xfrm>
          <a:prstGeom prst="rect">
            <a:avLst/>
          </a:prstGeom>
          <a:noFill/>
        </p:spPr>
        <p:txBody>
          <a:bodyPr wrap="square" rtlCol="0">
            <a:spAutoFit/>
          </a:bodyPr>
          <a:lstStyle/>
          <a:p>
            <a:r>
              <a:rPr lang="en-IN" sz="2400" dirty="0">
                <a:solidFill>
                  <a:schemeClr val="bg1"/>
                </a:solidFill>
              </a:rPr>
              <a:t>Presented By: </a:t>
            </a:r>
            <a:r>
              <a:rPr lang="en-IN" sz="2400" b="1" dirty="0"/>
              <a:t>Dristi Handique</a:t>
            </a:r>
          </a:p>
          <a:p>
            <a:r>
              <a:rPr lang="en-IN" sz="2400" dirty="0">
                <a:solidFill>
                  <a:schemeClr val="bg1"/>
                </a:solidFill>
              </a:rPr>
              <a:t>Date: </a:t>
            </a:r>
            <a:r>
              <a:rPr lang="en-IN" sz="2400" b="1" dirty="0"/>
              <a:t>09-08-2025</a:t>
            </a:r>
          </a:p>
        </p:txBody>
      </p:sp>
      <p:pic>
        <p:nvPicPr>
          <p:cNvPr id="12" name="Graphic 11" descr="Bar graph with upward trend with solid fill">
            <a:extLst>
              <a:ext uri="{FF2B5EF4-FFF2-40B4-BE49-F238E27FC236}">
                <a16:creationId xmlns:a16="http://schemas.microsoft.com/office/drawing/2014/main" id="{6649BE7A-F53D-3F50-00CD-883DD369BA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8452" y="1378385"/>
            <a:ext cx="914400" cy="914400"/>
          </a:xfrm>
          <a:prstGeom prst="rect">
            <a:avLst/>
          </a:prstGeom>
        </p:spPr>
      </p:pic>
      <p:pic>
        <p:nvPicPr>
          <p:cNvPr id="14" name="Graphic 13" descr="Lightbulb and gear with solid fill">
            <a:extLst>
              <a:ext uri="{FF2B5EF4-FFF2-40B4-BE49-F238E27FC236}">
                <a16:creationId xmlns:a16="http://schemas.microsoft.com/office/drawing/2014/main" id="{992B0B7B-F7D2-1F54-D1BD-A8376165D6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9525" y="725906"/>
            <a:ext cx="914400" cy="914400"/>
          </a:xfrm>
          <a:prstGeom prst="rect">
            <a:avLst/>
          </a:prstGeom>
        </p:spPr>
      </p:pic>
      <p:pic>
        <p:nvPicPr>
          <p:cNvPr id="16" name="Graphic 15" descr="Medical with solid fill">
            <a:extLst>
              <a:ext uri="{FF2B5EF4-FFF2-40B4-BE49-F238E27FC236}">
                <a16:creationId xmlns:a16="http://schemas.microsoft.com/office/drawing/2014/main" id="{50EC0746-759D-779B-A9EA-59E3B02380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71767" y="4374766"/>
            <a:ext cx="914400" cy="914400"/>
          </a:xfrm>
          <a:prstGeom prst="rect">
            <a:avLst/>
          </a:prstGeom>
        </p:spPr>
      </p:pic>
      <p:pic>
        <p:nvPicPr>
          <p:cNvPr id="18" name="Graphic 17" descr="Money with solid fill">
            <a:extLst>
              <a:ext uri="{FF2B5EF4-FFF2-40B4-BE49-F238E27FC236}">
                <a16:creationId xmlns:a16="http://schemas.microsoft.com/office/drawing/2014/main" id="{9FF50034-483D-293F-DE02-7AF4957D04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9474" y="2866005"/>
            <a:ext cx="914400" cy="914400"/>
          </a:xfrm>
          <a:prstGeom prst="rect">
            <a:avLst/>
          </a:prstGeom>
        </p:spPr>
      </p:pic>
      <p:pic>
        <p:nvPicPr>
          <p:cNvPr id="20" name="Graphic 19" descr="Presentation with bar chart with solid fill">
            <a:extLst>
              <a:ext uri="{FF2B5EF4-FFF2-40B4-BE49-F238E27FC236}">
                <a16:creationId xmlns:a16="http://schemas.microsoft.com/office/drawing/2014/main" id="{A73F5DFD-9C65-5FC7-ED74-7AA0F3AD4C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02577" y="3780405"/>
            <a:ext cx="914400" cy="914400"/>
          </a:xfrm>
          <a:prstGeom prst="rect">
            <a:avLst/>
          </a:prstGeom>
        </p:spPr>
      </p:pic>
      <p:pic>
        <p:nvPicPr>
          <p:cNvPr id="22" name="Graphic 21" descr="Research with solid fill">
            <a:extLst>
              <a:ext uri="{FF2B5EF4-FFF2-40B4-BE49-F238E27FC236}">
                <a16:creationId xmlns:a16="http://schemas.microsoft.com/office/drawing/2014/main" id="{A443B67C-86A7-5FF6-5AD8-572432352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27449" y="1304929"/>
            <a:ext cx="914400" cy="914400"/>
          </a:xfrm>
          <a:prstGeom prst="rect">
            <a:avLst/>
          </a:prstGeom>
        </p:spPr>
      </p:pic>
      <p:pic>
        <p:nvPicPr>
          <p:cNvPr id="24" name="Graphic 23" descr="Shirt with solid fill">
            <a:extLst>
              <a:ext uri="{FF2B5EF4-FFF2-40B4-BE49-F238E27FC236}">
                <a16:creationId xmlns:a16="http://schemas.microsoft.com/office/drawing/2014/main" id="{DDD092D9-A9CE-2206-C5F5-5323097C17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10528" y="976052"/>
            <a:ext cx="914400" cy="914400"/>
          </a:xfrm>
          <a:prstGeom prst="rect">
            <a:avLst/>
          </a:prstGeom>
        </p:spPr>
      </p:pic>
      <p:pic>
        <p:nvPicPr>
          <p:cNvPr id="26" name="Graphic 25" descr="Shopping cart with solid fill">
            <a:extLst>
              <a:ext uri="{FF2B5EF4-FFF2-40B4-BE49-F238E27FC236}">
                <a16:creationId xmlns:a16="http://schemas.microsoft.com/office/drawing/2014/main" id="{95A06B6A-4CEE-E422-AE32-EA138B71B71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95159" y="1273223"/>
            <a:ext cx="914400" cy="914400"/>
          </a:xfrm>
          <a:prstGeom prst="rect">
            <a:avLst/>
          </a:prstGeom>
        </p:spPr>
      </p:pic>
      <p:pic>
        <p:nvPicPr>
          <p:cNvPr id="34" name="Graphic 33" descr="Database with solid fill">
            <a:extLst>
              <a:ext uri="{FF2B5EF4-FFF2-40B4-BE49-F238E27FC236}">
                <a16:creationId xmlns:a16="http://schemas.microsoft.com/office/drawing/2014/main" id="{68CFC8AD-D618-8E89-03E3-DFFB67D8CE8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40689" y="3693882"/>
            <a:ext cx="914400" cy="914400"/>
          </a:xfrm>
          <a:prstGeom prst="rect">
            <a:avLst/>
          </a:prstGeom>
        </p:spPr>
      </p:pic>
      <p:pic>
        <p:nvPicPr>
          <p:cNvPr id="36" name="Graphic 35" descr="Handshake with solid fill">
            <a:extLst>
              <a:ext uri="{FF2B5EF4-FFF2-40B4-BE49-F238E27FC236}">
                <a16:creationId xmlns:a16="http://schemas.microsoft.com/office/drawing/2014/main" id="{AC893507-4F87-EE35-D819-323290283D5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504451" y="2993334"/>
            <a:ext cx="914400" cy="914400"/>
          </a:xfrm>
          <a:prstGeom prst="rect">
            <a:avLst/>
          </a:prstGeom>
        </p:spPr>
      </p:pic>
    </p:spTree>
    <p:extLst>
      <p:ext uri="{BB962C8B-B14F-4D97-AF65-F5344CB8AC3E}">
        <p14:creationId xmlns:p14="http://schemas.microsoft.com/office/powerpoint/2010/main" val="500799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BF689224-F4E0-7713-D973-4A2DFE28DF7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4521DC7-83E8-E9D7-D67F-D6C442AD8A2D}"/>
              </a:ext>
            </a:extLst>
          </p:cNvPr>
          <p:cNvSpPr>
            <a:spLocks noGrp="1"/>
          </p:cNvSpPr>
          <p:nvPr>
            <p:ph type="title"/>
          </p:nvPr>
        </p:nvSpPr>
        <p:spPr>
          <a:xfrm>
            <a:off x="412955" y="268080"/>
            <a:ext cx="11130116"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7: </a:t>
            </a:r>
            <a:r>
              <a:rPr lang="en-US" sz="3200" b="1" dirty="0">
                <a:solidFill>
                  <a:schemeClr val="accent2"/>
                </a:solidFill>
              </a:rPr>
              <a:t>C</a:t>
            </a:r>
            <a:r>
              <a:rPr lang="en-US" sz="3200" b="1" dirty="0">
                <a:solidFill>
                  <a:schemeClr val="accent2"/>
                </a:solidFill>
                <a:latin typeface="+mn-lt"/>
              </a:rPr>
              <a:t>ount the number of transactions per customer to understand purchase frequency.</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0C51AB16-F0B9-99BC-C8D3-1D9CAD05DF83}"/>
              </a:ext>
            </a:extLst>
          </p:cNvPr>
          <p:cNvPicPr>
            <a:picLocks noChangeAspect="1"/>
          </p:cNvPicPr>
          <p:nvPr/>
        </p:nvPicPr>
        <p:blipFill>
          <a:blip r:embed="rId2"/>
          <a:stretch>
            <a:fillRect/>
          </a:stretch>
        </p:blipFill>
        <p:spPr>
          <a:xfrm>
            <a:off x="522779" y="2241526"/>
            <a:ext cx="4914460" cy="1187474"/>
          </a:xfrm>
          <a:prstGeom prst="rect">
            <a:avLst/>
          </a:prstGeom>
        </p:spPr>
      </p:pic>
      <p:pic>
        <p:nvPicPr>
          <p:cNvPr id="7" name="Picture 6">
            <a:extLst>
              <a:ext uri="{FF2B5EF4-FFF2-40B4-BE49-F238E27FC236}">
                <a16:creationId xmlns:a16="http://schemas.microsoft.com/office/drawing/2014/main" id="{A04D099F-5844-D4A6-4D8D-51C35BB1B5FE}"/>
              </a:ext>
            </a:extLst>
          </p:cNvPr>
          <p:cNvPicPr>
            <a:picLocks noChangeAspect="1"/>
          </p:cNvPicPr>
          <p:nvPr/>
        </p:nvPicPr>
        <p:blipFill>
          <a:blip r:embed="rId3"/>
          <a:stretch>
            <a:fillRect/>
          </a:stretch>
        </p:blipFill>
        <p:spPr>
          <a:xfrm>
            <a:off x="7320577" y="3645310"/>
            <a:ext cx="3076575" cy="2552700"/>
          </a:xfrm>
          <a:prstGeom prst="rect">
            <a:avLst/>
          </a:prstGeom>
        </p:spPr>
      </p:pic>
    </p:spTree>
    <p:extLst>
      <p:ext uri="{BB962C8B-B14F-4D97-AF65-F5344CB8AC3E}">
        <p14:creationId xmlns:p14="http://schemas.microsoft.com/office/powerpoint/2010/main" val="400170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82F0F6C1-71F2-50C3-E1A8-80CEB326125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BB6523C-EC15-082A-164E-5388B733CFE0}"/>
              </a:ext>
            </a:extLst>
          </p:cNvPr>
          <p:cNvSpPr>
            <a:spLocks noGrp="1"/>
          </p:cNvSpPr>
          <p:nvPr>
            <p:ph type="title"/>
          </p:nvPr>
        </p:nvSpPr>
        <p:spPr>
          <a:xfrm>
            <a:off x="412954" y="268080"/>
            <a:ext cx="11257935"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8: </a:t>
            </a:r>
            <a:r>
              <a:rPr lang="en-US" sz="3200" b="1" dirty="0">
                <a:solidFill>
                  <a:schemeClr val="accent2"/>
                </a:solidFill>
              </a:rPr>
              <a:t>E</a:t>
            </a:r>
            <a:r>
              <a:rPr lang="en-US" sz="3200" b="1" dirty="0">
                <a:solidFill>
                  <a:schemeClr val="accent2"/>
                </a:solidFill>
                <a:latin typeface="+mn-lt"/>
              </a:rPr>
              <a:t>valuate the performance of the product categories based on the total sales.</a:t>
            </a:r>
            <a:endParaRPr lang="en-IN" sz="3200" b="1" dirty="0">
              <a:solidFill>
                <a:schemeClr val="accent2"/>
              </a:solidFill>
              <a:latin typeface="+mn-lt"/>
            </a:endParaRPr>
          </a:p>
        </p:txBody>
      </p:sp>
      <p:pic>
        <p:nvPicPr>
          <p:cNvPr id="7" name="Picture 6">
            <a:extLst>
              <a:ext uri="{FF2B5EF4-FFF2-40B4-BE49-F238E27FC236}">
                <a16:creationId xmlns:a16="http://schemas.microsoft.com/office/drawing/2014/main" id="{CA5C94F3-E352-0A02-A1D8-EE639690DD1B}"/>
              </a:ext>
            </a:extLst>
          </p:cNvPr>
          <p:cNvPicPr>
            <a:picLocks noChangeAspect="1"/>
          </p:cNvPicPr>
          <p:nvPr/>
        </p:nvPicPr>
        <p:blipFill>
          <a:blip r:embed="rId2"/>
          <a:stretch>
            <a:fillRect/>
          </a:stretch>
        </p:blipFill>
        <p:spPr>
          <a:xfrm>
            <a:off x="412954" y="1974086"/>
            <a:ext cx="8377085" cy="1325563"/>
          </a:xfrm>
          <a:prstGeom prst="rect">
            <a:avLst/>
          </a:prstGeom>
        </p:spPr>
      </p:pic>
      <p:pic>
        <p:nvPicPr>
          <p:cNvPr id="9" name="Picture 8">
            <a:extLst>
              <a:ext uri="{FF2B5EF4-FFF2-40B4-BE49-F238E27FC236}">
                <a16:creationId xmlns:a16="http://schemas.microsoft.com/office/drawing/2014/main" id="{F53A1AF2-3B5A-E121-3D57-E99EF8A63428}"/>
              </a:ext>
            </a:extLst>
          </p:cNvPr>
          <p:cNvPicPr>
            <a:picLocks noChangeAspect="1"/>
          </p:cNvPicPr>
          <p:nvPr/>
        </p:nvPicPr>
        <p:blipFill>
          <a:blip r:embed="rId3"/>
          <a:stretch>
            <a:fillRect/>
          </a:stretch>
        </p:blipFill>
        <p:spPr>
          <a:xfrm>
            <a:off x="7828773" y="3944090"/>
            <a:ext cx="2610789" cy="2419688"/>
          </a:xfrm>
          <a:prstGeom prst="rect">
            <a:avLst/>
          </a:prstGeom>
        </p:spPr>
      </p:pic>
    </p:spTree>
    <p:extLst>
      <p:ext uri="{BB962C8B-B14F-4D97-AF65-F5344CB8AC3E}">
        <p14:creationId xmlns:p14="http://schemas.microsoft.com/office/powerpoint/2010/main" val="460998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35CF2D29-3283-2D35-FE7D-0C7BD0B4578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F935ED7-5A80-6206-483A-2BF12768E582}"/>
              </a:ext>
            </a:extLst>
          </p:cNvPr>
          <p:cNvSpPr>
            <a:spLocks noGrp="1"/>
          </p:cNvSpPr>
          <p:nvPr>
            <p:ph type="title"/>
          </p:nvPr>
        </p:nvSpPr>
        <p:spPr>
          <a:xfrm>
            <a:off x="412955" y="268080"/>
            <a:ext cx="10515600" cy="1364075"/>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9: </a:t>
            </a:r>
            <a:r>
              <a:rPr lang="en-IN" sz="3200" b="1" dirty="0">
                <a:solidFill>
                  <a:schemeClr val="accent2"/>
                </a:solidFill>
              </a:rPr>
              <a:t>Identify the top 10 products by total sales revenue</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E4DABEC7-F038-B4E5-A8B2-7D059A2001BC}"/>
              </a:ext>
            </a:extLst>
          </p:cNvPr>
          <p:cNvPicPr>
            <a:picLocks noChangeAspect="1"/>
          </p:cNvPicPr>
          <p:nvPr/>
        </p:nvPicPr>
        <p:blipFill>
          <a:blip r:embed="rId2"/>
          <a:stretch>
            <a:fillRect/>
          </a:stretch>
        </p:blipFill>
        <p:spPr>
          <a:xfrm>
            <a:off x="3230880" y="3269742"/>
            <a:ext cx="5730240" cy="318516"/>
          </a:xfrm>
          <a:prstGeom prst="rect">
            <a:avLst/>
          </a:prstGeom>
        </p:spPr>
      </p:pic>
      <p:pic>
        <p:nvPicPr>
          <p:cNvPr id="8" name="Picture 7">
            <a:extLst>
              <a:ext uri="{FF2B5EF4-FFF2-40B4-BE49-F238E27FC236}">
                <a16:creationId xmlns:a16="http://schemas.microsoft.com/office/drawing/2014/main" id="{698D3F69-490C-B51A-D115-0A29B91F3119}"/>
              </a:ext>
            </a:extLst>
          </p:cNvPr>
          <p:cNvPicPr>
            <a:picLocks noChangeAspect="1"/>
          </p:cNvPicPr>
          <p:nvPr/>
        </p:nvPicPr>
        <p:blipFill>
          <a:blip r:embed="rId3"/>
          <a:stretch>
            <a:fillRect/>
          </a:stretch>
        </p:blipFill>
        <p:spPr>
          <a:xfrm>
            <a:off x="492411" y="1983688"/>
            <a:ext cx="6173061" cy="1286054"/>
          </a:xfrm>
          <a:prstGeom prst="rect">
            <a:avLst/>
          </a:prstGeom>
        </p:spPr>
      </p:pic>
      <p:pic>
        <p:nvPicPr>
          <p:cNvPr id="9" name="Picture 8">
            <a:extLst>
              <a:ext uri="{FF2B5EF4-FFF2-40B4-BE49-F238E27FC236}">
                <a16:creationId xmlns:a16="http://schemas.microsoft.com/office/drawing/2014/main" id="{3A72DDBA-225E-5ECA-E494-DCE61854415D}"/>
              </a:ext>
            </a:extLst>
          </p:cNvPr>
          <p:cNvPicPr>
            <a:picLocks noChangeAspect="1"/>
          </p:cNvPicPr>
          <p:nvPr/>
        </p:nvPicPr>
        <p:blipFill>
          <a:blip r:embed="rId4"/>
          <a:stretch>
            <a:fillRect/>
          </a:stretch>
        </p:blipFill>
        <p:spPr>
          <a:xfrm>
            <a:off x="7078427" y="3669399"/>
            <a:ext cx="2783328" cy="2409825"/>
          </a:xfrm>
          <a:prstGeom prst="rect">
            <a:avLst/>
          </a:prstGeom>
        </p:spPr>
      </p:pic>
    </p:spTree>
    <p:extLst>
      <p:ext uri="{BB962C8B-B14F-4D97-AF65-F5344CB8AC3E}">
        <p14:creationId xmlns:p14="http://schemas.microsoft.com/office/powerpoint/2010/main" val="3679120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8F57999D-4787-8A6B-C548-C07041648B7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64E0034-07B8-ABBA-210C-B915624733C5}"/>
              </a:ext>
            </a:extLst>
          </p:cNvPr>
          <p:cNvSpPr>
            <a:spLocks noGrp="1"/>
          </p:cNvSpPr>
          <p:nvPr>
            <p:ph type="title"/>
          </p:nvPr>
        </p:nvSpPr>
        <p:spPr>
          <a:xfrm>
            <a:off x="412955" y="268080"/>
            <a:ext cx="9960077"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10: </a:t>
            </a:r>
            <a:r>
              <a:rPr lang="en-US" sz="3200" b="1" dirty="0">
                <a:solidFill>
                  <a:schemeClr val="accent2"/>
                </a:solidFill>
                <a:latin typeface="+mn-lt"/>
              </a:rPr>
              <a:t>Identify the 10 least-selling products.</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AF79C1CD-696E-F679-7138-72228EC1250A}"/>
              </a:ext>
            </a:extLst>
          </p:cNvPr>
          <p:cNvPicPr>
            <a:picLocks noChangeAspect="1"/>
          </p:cNvPicPr>
          <p:nvPr/>
        </p:nvPicPr>
        <p:blipFill>
          <a:blip r:embed="rId2"/>
          <a:stretch>
            <a:fillRect/>
          </a:stretch>
        </p:blipFill>
        <p:spPr>
          <a:xfrm>
            <a:off x="412955" y="2102304"/>
            <a:ext cx="5772956" cy="1571844"/>
          </a:xfrm>
          <a:prstGeom prst="rect">
            <a:avLst/>
          </a:prstGeom>
        </p:spPr>
      </p:pic>
      <p:pic>
        <p:nvPicPr>
          <p:cNvPr id="5" name="Picture 4">
            <a:extLst>
              <a:ext uri="{FF2B5EF4-FFF2-40B4-BE49-F238E27FC236}">
                <a16:creationId xmlns:a16="http://schemas.microsoft.com/office/drawing/2014/main" id="{664ABF03-1B2B-A1AF-F5E0-53BD716E2EA4}"/>
              </a:ext>
            </a:extLst>
          </p:cNvPr>
          <p:cNvPicPr>
            <a:picLocks noChangeAspect="1"/>
          </p:cNvPicPr>
          <p:nvPr/>
        </p:nvPicPr>
        <p:blipFill>
          <a:blip r:embed="rId3"/>
          <a:stretch>
            <a:fillRect/>
          </a:stretch>
        </p:blipFill>
        <p:spPr>
          <a:xfrm>
            <a:off x="7103929" y="3825147"/>
            <a:ext cx="2767658" cy="2659286"/>
          </a:xfrm>
          <a:prstGeom prst="rect">
            <a:avLst/>
          </a:prstGeom>
        </p:spPr>
      </p:pic>
    </p:spTree>
    <p:extLst>
      <p:ext uri="{BB962C8B-B14F-4D97-AF65-F5344CB8AC3E}">
        <p14:creationId xmlns:p14="http://schemas.microsoft.com/office/powerpoint/2010/main" val="274570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04F220A-0067-FC6E-3357-D732D0FACA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F34E6D-1BED-285B-88FE-E1902649A19A}"/>
              </a:ext>
            </a:extLst>
          </p:cNvPr>
          <p:cNvSpPr>
            <a:spLocks noGrp="1"/>
          </p:cNvSpPr>
          <p:nvPr>
            <p:ph type="title"/>
          </p:nvPr>
        </p:nvSpPr>
        <p:spPr>
          <a:xfrm>
            <a:off x="412954" y="268080"/>
            <a:ext cx="11084355"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11: </a:t>
            </a:r>
            <a:r>
              <a:rPr lang="en-US" sz="3200" b="1" dirty="0">
                <a:solidFill>
                  <a:schemeClr val="accent2"/>
                </a:solidFill>
              </a:rPr>
              <a:t>I</a:t>
            </a:r>
            <a:r>
              <a:rPr lang="en-US" sz="3200" b="1" dirty="0">
                <a:solidFill>
                  <a:schemeClr val="accent2"/>
                </a:solidFill>
                <a:latin typeface="+mn-lt"/>
              </a:rPr>
              <a:t>dentify the sales trend from the </a:t>
            </a:r>
            <a:r>
              <a:rPr lang="en-US" sz="3200" b="1" dirty="0" err="1">
                <a:solidFill>
                  <a:schemeClr val="accent2"/>
                </a:solidFill>
                <a:latin typeface="+mn-lt"/>
              </a:rPr>
              <a:t>sales_transaction</a:t>
            </a:r>
            <a:r>
              <a:rPr lang="en-US" sz="3200" b="1" dirty="0">
                <a:solidFill>
                  <a:schemeClr val="accent2"/>
                </a:solidFill>
                <a:latin typeface="+mn-lt"/>
              </a:rPr>
              <a:t> table.</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18D16915-0D06-B64C-2916-8913A0866E65}"/>
              </a:ext>
            </a:extLst>
          </p:cNvPr>
          <p:cNvPicPr>
            <a:picLocks noChangeAspect="1"/>
          </p:cNvPicPr>
          <p:nvPr/>
        </p:nvPicPr>
        <p:blipFill>
          <a:blip r:embed="rId2"/>
          <a:stretch>
            <a:fillRect/>
          </a:stretch>
        </p:blipFill>
        <p:spPr>
          <a:xfrm>
            <a:off x="412955" y="2102172"/>
            <a:ext cx="7278116" cy="1325563"/>
          </a:xfrm>
          <a:prstGeom prst="rect">
            <a:avLst/>
          </a:prstGeom>
        </p:spPr>
      </p:pic>
      <p:pic>
        <p:nvPicPr>
          <p:cNvPr id="5" name="Picture 4">
            <a:extLst>
              <a:ext uri="{FF2B5EF4-FFF2-40B4-BE49-F238E27FC236}">
                <a16:creationId xmlns:a16="http://schemas.microsoft.com/office/drawing/2014/main" id="{18DF76B5-227E-301D-251A-37321DDC3458}"/>
              </a:ext>
            </a:extLst>
          </p:cNvPr>
          <p:cNvPicPr>
            <a:picLocks noChangeAspect="1"/>
          </p:cNvPicPr>
          <p:nvPr/>
        </p:nvPicPr>
        <p:blipFill>
          <a:blip r:embed="rId3"/>
          <a:stretch>
            <a:fillRect/>
          </a:stretch>
        </p:blipFill>
        <p:spPr>
          <a:xfrm>
            <a:off x="6095999" y="3995740"/>
            <a:ext cx="5401310" cy="2486025"/>
          </a:xfrm>
          <a:prstGeom prst="rect">
            <a:avLst/>
          </a:prstGeom>
        </p:spPr>
      </p:pic>
    </p:spTree>
    <p:extLst>
      <p:ext uri="{BB962C8B-B14F-4D97-AF65-F5344CB8AC3E}">
        <p14:creationId xmlns:p14="http://schemas.microsoft.com/office/powerpoint/2010/main" val="67977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206518A-287B-8279-0C23-99A5AE41584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DBE75AE-3FBB-0A30-10B3-EEB1EF542662}"/>
              </a:ext>
            </a:extLst>
          </p:cNvPr>
          <p:cNvSpPr>
            <a:spLocks noGrp="1"/>
          </p:cNvSpPr>
          <p:nvPr>
            <p:ph type="title"/>
          </p:nvPr>
        </p:nvSpPr>
        <p:spPr>
          <a:xfrm>
            <a:off x="412954" y="268080"/>
            <a:ext cx="11130587"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12: </a:t>
            </a:r>
            <a:r>
              <a:rPr lang="en-US" sz="3200" b="1" dirty="0">
                <a:solidFill>
                  <a:schemeClr val="accent2"/>
                </a:solidFill>
                <a:latin typeface="+mn-lt"/>
              </a:rPr>
              <a:t>Analyze the company's month-over-month sales growth rate.</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98AB0031-FBE4-961D-484F-D3122FED26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12955" y="1864978"/>
            <a:ext cx="6931742" cy="2301787"/>
          </a:xfrm>
          <a:prstGeom prst="rect">
            <a:avLst/>
          </a:prstGeom>
        </p:spPr>
      </p:pic>
      <p:pic>
        <p:nvPicPr>
          <p:cNvPr id="5" name="Picture 4">
            <a:extLst>
              <a:ext uri="{FF2B5EF4-FFF2-40B4-BE49-F238E27FC236}">
                <a16:creationId xmlns:a16="http://schemas.microsoft.com/office/drawing/2014/main" id="{CC026A5A-D13D-3316-BB3C-E0461056CF3D}"/>
              </a:ext>
            </a:extLst>
          </p:cNvPr>
          <p:cNvPicPr>
            <a:picLocks noChangeAspect="1"/>
          </p:cNvPicPr>
          <p:nvPr/>
        </p:nvPicPr>
        <p:blipFill>
          <a:blip r:embed="rId4"/>
          <a:stretch>
            <a:fillRect/>
          </a:stretch>
        </p:blipFill>
        <p:spPr>
          <a:xfrm>
            <a:off x="6370832" y="4543797"/>
            <a:ext cx="5172710" cy="1752600"/>
          </a:xfrm>
          <a:prstGeom prst="rect">
            <a:avLst/>
          </a:prstGeom>
        </p:spPr>
      </p:pic>
    </p:spTree>
    <p:extLst>
      <p:ext uri="{BB962C8B-B14F-4D97-AF65-F5344CB8AC3E}">
        <p14:creationId xmlns:p14="http://schemas.microsoft.com/office/powerpoint/2010/main" val="954857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C9765736-DBEA-3DC7-7BF8-8D1C90F9954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8B56334-A96B-C500-4129-53D573F16C8B}"/>
              </a:ext>
            </a:extLst>
          </p:cNvPr>
          <p:cNvSpPr>
            <a:spLocks noGrp="1"/>
          </p:cNvSpPr>
          <p:nvPr>
            <p:ph type="title"/>
          </p:nvPr>
        </p:nvSpPr>
        <p:spPr>
          <a:xfrm>
            <a:off x="412954" y="268080"/>
            <a:ext cx="11316929"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13: </a:t>
            </a:r>
            <a:r>
              <a:rPr lang="en-US" sz="3200" b="1" dirty="0">
                <a:solidFill>
                  <a:schemeClr val="accent2"/>
                </a:solidFill>
                <a:latin typeface="+mn-lt"/>
              </a:rPr>
              <a:t>Identify high-frequency customers by retrieving those with more than 10 transactions and a total spend exceeding 1000.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D79F5FD6-4728-7975-BA68-D0943713FADB}"/>
              </a:ext>
            </a:extLst>
          </p:cNvPr>
          <p:cNvPicPr>
            <a:picLocks noChangeAspect="1"/>
          </p:cNvPicPr>
          <p:nvPr/>
        </p:nvPicPr>
        <p:blipFill>
          <a:blip r:embed="rId2"/>
          <a:stretch>
            <a:fillRect/>
          </a:stretch>
        </p:blipFill>
        <p:spPr>
          <a:xfrm>
            <a:off x="412954" y="2018577"/>
            <a:ext cx="7783011" cy="1562318"/>
          </a:xfrm>
          <a:prstGeom prst="rect">
            <a:avLst/>
          </a:prstGeom>
        </p:spPr>
      </p:pic>
      <p:pic>
        <p:nvPicPr>
          <p:cNvPr id="6" name="Picture 5">
            <a:extLst>
              <a:ext uri="{FF2B5EF4-FFF2-40B4-BE49-F238E27FC236}">
                <a16:creationId xmlns:a16="http://schemas.microsoft.com/office/drawing/2014/main" id="{10291950-9754-5A2E-1E7C-8F0AEF0D6468}"/>
              </a:ext>
            </a:extLst>
          </p:cNvPr>
          <p:cNvPicPr>
            <a:picLocks noChangeAspect="1"/>
          </p:cNvPicPr>
          <p:nvPr/>
        </p:nvPicPr>
        <p:blipFill>
          <a:blip r:embed="rId3"/>
          <a:stretch>
            <a:fillRect/>
          </a:stretch>
        </p:blipFill>
        <p:spPr>
          <a:xfrm>
            <a:off x="7077535" y="3901563"/>
            <a:ext cx="4652348" cy="2476500"/>
          </a:xfrm>
          <a:prstGeom prst="rect">
            <a:avLst/>
          </a:prstGeom>
        </p:spPr>
      </p:pic>
    </p:spTree>
    <p:extLst>
      <p:ext uri="{BB962C8B-B14F-4D97-AF65-F5344CB8AC3E}">
        <p14:creationId xmlns:p14="http://schemas.microsoft.com/office/powerpoint/2010/main" val="386656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430CFC0F-6A9A-7D48-428F-D34F1D3AE4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921CC9A-8EAB-260F-5F3F-5709DAFCE70C}"/>
              </a:ext>
            </a:extLst>
          </p:cNvPr>
          <p:cNvSpPr>
            <a:spLocks noGrp="1"/>
          </p:cNvSpPr>
          <p:nvPr>
            <p:ph type="title"/>
          </p:nvPr>
        </p:nvSpPr>
        <p:spPr>
          <a:xfrm>
            <a:off x="412954" y="268080"/>
            <a:ext cx="11316929"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14: </a:t>
            </a:r>
            <a:r>
              <a:rPr lang="en-US" sz="3200" b="1" dirty="0">
                <a:solidFill>
                  <a:schemeClr val="accent2"/>
                </a:solidFill>
                <a:latin typeface="+mn-lt"/>
              </a:rPr>
              <a:t>Calculate the time difference between each customer's first and last purchase to analyze customer loyalty and longevity.</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AD93AE70-E477-CF9F-0149-777D6C2CE41B}"/>
              </a:ext>
            </a:extLst>
          </p:cNvPr>
          <p:cNvPicPr>
            <a:picLocks noChangeAspect="1"/>
          </p:cNvPicPr>
          <p:nvPr/>
        </p:nvPicPr>
        <p:blipFill>
          <a:blip r:embed="rId2"/>
          <a:stretch>
            <a:fillRect/>
          </a:stretch>
        </p:blipFill>
        <p:spPr>
          <a:xfrm>
            <a:off x="412954" y="1845968"/>
            <a:ext cx="5305334" cy="2440897"/>
          </a:xfrm>
          <a:prstGeom prst="rect">
            <a:avLst/>
          </a:prstGeom>
        </p:spPr>
      </p:pic>
      <p:pic>
        <p:nvPicPr>
          <p:cNvPr id="5" name="Picture 4">
            <a:extLst>
              <a:ext uri="{FF2B5EF4-FFF2-40B4-BE49-F238E27FC236}">
                <a16:creationId xmlns:a16="http://schemas.microsoft.com/office/drawing/2014/main" id="{C950A4C2-CABA-838D-FED1-0616BC09EBC4}"/>
              </a:ext>
            </a:extLst>
          </p:cNvPr>
          <p:cNvPicPr>
            <a:picLocks noChangeAspect="1"/>
          </p:cNvPicPr>
          <p:nvPr/>
        </p:nvPicPr>
        <p:blipFill>
          <a:blip r:embed="rId3"/>
          <a:stretch>
            <a:fillRect/>
          </a:stretch>
        </p:blipFill>
        <p:spPr>
          <a:xfrm>
            <a:off x="6518787" y="3925652"/>
            <a:ext cx="4972674" cy="2664268"/>
          </a:xfrm>
          <a:prstGeom prst="rect">
            <a:avLst/>
          </a:prstGeom>
        </p:spPr>
      </p:pic>
    </p:spTree>
    <p:extLst>
      <p:ext uri="{BB962C8B-B14F-4D97-AF65-F5344CB8AC3E}">
        <p14:creationId xmlns:p14="http://schemas.microsoft.com/office/powerpoint/2010/main" val="386955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CCFC9522-7616-732C-82B1-06DA7BC9163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6A5540D-5AF8-5B76-6833-8BA66156B732}"/>
              </a:ext>
            </a:extLst>
          </p:cNvPr>
          <p:cNvSpPr>
            <a:spLocks noGrp="1"/>
          </p:cNvSpPr>
          <p:nvPr>
            <p:ph type="title"/>
          </p:nvPr>
        </p:nvSpPr>
        <p:spPr>
          <a:xfrm>
            <a:off x="412954" y="268080"/>
            <a:ext cx="11336593"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15: </a:t>
            </a:r>
            <a:r>
              <a:rPr lang="en-US" sz="3200" b="1" dirty="0">
                <a:solidFill>
                  <a:schemeClr val="accent2"/>
                </a:solidFill>
                <a:latin typeface="+mn-lt"/>
              </a:rPr>
              <a:t>Segment customers into purchasing tiers based on the total quantity of products bought and count the number of customers in each segment.</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1AC4133B-F0FD-4571-F537-02EEAC537CF7}"/>
              </a:ext>
            </a:extLst>
          </p:cNvPr>
          <p:cNvPicPr>
            <a:picLocks noChangeAspect="1"/>
          </p:cNvPicPr>
          <p:nvPr/>
        </p:nvPicPr>
        <p:blipFill>
          <a:blip r:embed="rId2"/>
          <a:stretch>
            <a:fillRect/>
          </a:stretch>
        </p:blipFill>
        <p:spPr>
          <a:xfrm>
            <a:off x="412954" y="1774698"/>
            <a:ext cx="5053781" cy="4744112"/>
          </a:xfrm>
          <a:prstGeom prst="rect">
            <a:avLst/>
          </a:prstGeom>
        </p:spPr>
      </p:pic>
      <p:pic>
        <p:nvPicPr>
          <p:cNvPr id="5" name="Picture 4">
            <a:extLst>
              <a:ext uri="{FF2B5EF4-FFF2-40B4-BE49-F238E27FC236}">
                <a16:creationId xmlns:a16="http://schemas.microsoft.com/office/drawing/2014/main" id="{60F16A23-E653-55D8-81B3-991926E75BA2}"/>
              </a:ext>
            </a:extLst>
          </p:cNvPr>
          <p:cNvPicPr>
            <a:picLocks noChangeAspect="1"/>
          </p:cNvPicPr>
          <p:nvPr/>
        </p:nvPicPr>
        <p:blipFill>
          <a:blip r:embed="rId3"/>
          <a:stretch>
            <a:fillRect/>
          </a:stretch>
        </p:blipFill>
        <p:spPr>
          <a:xfrm>
            <a:off x="7181081" y="3353491"/>
            <a:ext cx="4037525" cy="1325563"/>
          </a:xfrm>
          <a:prstGeom prst="rect">
            <a:avLst/>
          </a:prstGeom>
        </p:spPr>
      </p:pic>
    </p:spTree>
    <p:extLst>
      <p:ext uri="{BB962C8B-B14F-4D97-AF65-F5344CB8AC3E}">
        <p14:creationId xmlns:p14="http://schemas.microsoft.com/office/powerpoint/2010/main" val="2343701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005CB662-EA7F-BE83-DF4A-C721CA203A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D6E7FEB-594D-BC22-6034-BE4DAB2D4750}"/>
              </a:ext>
            </a:extLst>
          </p:cNvPr>
          <p:cNvSpPr>
            <a:spLocks noGrp="1"/>
          </p:cNvSpPr>
          <p:nvPr>
            <p:ph type="title"/>
          </p:nvPr>
        </p:nvSpPr>
        <p:spPr>
          <a:xfrm>
            <a:off x="412955" y="268080"/>
            <a:ext cx="11297264"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16: </a:t>
            </a:r>
            <a:r>
              <a:rPr lang="en-US" sz="3200" b="1" dirty="0">
                <a:solidFill>
                  <a:schemeClr val="accent2"/>
                </a:solidFill>
                <a:latin typeface="+mn-lt"/>
              </a:rPr>
              <a:t>To identify customers who have previously purchased products that are currently low in stock.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0358F48A-ED14-719A-166B-65B07621E9CC}"/>
              </a:ext>
            </a:extLst>
          </p:cNvPr>
          <p:cNvPicPr>
            <a:picLocks noChangeAspect="1"/>
          </p:cNvPicPr>
          <p:nvPr/>
        </p:nvPicPr>
        <p:blipFill>
          <a:blip r:embed="rId2"/>
          <a:stretch>
            <a:fillRect/>
          </a:stretch>
        </p:blipFill>
        <p:spPr>
          <a:xfrm>
            <a:off x="412955" y="1859862"/>
            <a:ext cx="6833419" cy="1781424"/>
          </a:xfrm>
          <a:prstGeom prst="rect">
            <a:avLst/>
          </a:prstGeom>
        </p:spPr>
      </p:pic>
      <p:pic>
        <p:nvPicPr>
          <p:cNvPr id="5" name="Picture 4">
            <a:extLst>
              <a:ext uri="{FF2B5EF4-FFF2-40B4-BE49-F238E27FC236}">
                <a16:creationId xmlns:a16="http://schemas.microsoft.com/office/drawing/2014/main" id="{A85B9F0E-CE6E-49EE-FCD6-5BAD15024C0F}"/>
              </a:ext>
            </a:extLst>
          </p:cNvPr>
          <p:cNvPicPr>
            <a:picLocks noChangeAspect="1"/>
          </p:cNvPicPr>
          <p:nvPr/>
        </p:nvPicPr>
        <p:blipFill>
          <a:blip r:embed="rId3"/>
          <a:stretch>
            <a:fillRect/>
          </a:stretch>
        </p:blipFill>
        <p:spPr>
          <a:xfrm>
            <a:off x="5985059" y="3907505"/>
            <a:ext cx="5725160" cy="2676525"/>
          </a:xfrm>
          <a:prstGeom prst="rect">
            <a:avLst/>
          </a:prstGeom>
        </p:spPr>
      </p:pic>
    </p:spTree>
    <p:extLst>
      <p:ext uri="{BB962C8B-B14F-4D97-AF65-F5344CB8AC3E}">
        <p14:creationId xmlns:p14="http://schemas.microsoft.com/office/powerpoint/2010/main" val="197955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576B17A-0C1D-4B52-3466-491741395ADF}"/>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sharpenSoften amount="-25000"/>
                    </a14:imgEffect>
                    <a14:imgEffect>
                      <a14:colorTemperature colorTemp="6100"/>
                    </a14:imgEffect>
                    <a14:imgEffect>
                      <a14:brightnessContrast bright="-55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14" name="TextBox 13">
            <a:extLst>
              <a:ext uri="{FF2B5EF4-FFF2-40B4-BE49-F238E27FC236}">
                <a16:creationId xmlns:a16="http://schemas.microsoft.com/office/drawing/2014/main" id="{00248C85-2D68-6C8D-3756-F3A05BF6E194}"/>
              </a:ext>
            </a:extLst>
          </p:cNvPr>
          <p:cNvSpPr txBox="1"/>
          <p:nvPr/>
        </p:nvSpPr>
        <p:spPr>
          <a:xfrm>
            <a:off x="2192595" y="379243"/>
            <a:ext cx="8367250" cy="1569660"/>
          </a:xfrm>
          <a:prstGeom prst="rect">
            <a:avLst/>
          </a:prstGeom>
          <a:noFill/>
        </p:spPr>
        <p:txBody>
          <a:bodyPr wrap="square" rtlCol="0">
            <a:spAutoFit/>
          </a:bodyPr>
          <a:lstStyle/>
          <a:p>
            <a:r>
              <a:rPr lang="en-IN" sz="9600" b="1" dirty="0">
                <a:solidFill>
                  <a:schemeClr val="accent2"/>
                </a:solidFill>
              </a:rPr>
              <a:t>INTRODUCTION</a:t>
            </a:r>
          </a:p>
        </p:txBody>
      </p:sp>
      <p:sp>
        <p:nvSpPr>
          <p:cNvPr id="16" name="TextBox 15">
            <a:extLst>
              <a:ext uri="{FF2B5EF4-FFF2-40B4-BE49-F238E27FC236}">
                <a16:creationId xmlns:a16="http://schemas.microsoft.com/office/drawing/2014/main" id="{FB9149D8-C743-90CD-17C8-AA50F6861DD0}"/>
              </a:ext>
            </a:extLst>
          </p:cNvPr>
          <p:cNvSpPr txBox="1"/>
          <p:nvPr/>
        </p:nvSpPr>
        <p:spPr>
          <a:xfrm>
            <a:off x="462117" y="3064623"/>
            <a:ext cx="7354528" cy="2677656"/>
          </a:xfrm>
          <a:prstGeom prst="rect">
            <a:avLst/>
          </a:prstGeom>
          <a:noFill/>
        </p:spPr>
        <p:txBody>
          <a:bodyPr wrap="square" rtlCol="0">
            <a:spAutoFit/>
          </a:bodyPr>
          <a:lstStyle/>
          <a:p>
            <a:r>
              <a:rPr lang="en-US" sz="2400" dirty="0">
                <a:solidFill>
                  <a:schemeClr val="bg1"/>
                </a:solidFill>
              </a:rPr>
              <a:t>The project focuses on a retail company facing challenges with sales transaction, customer profile and inventory management. Through a comprehensive data analysis approach using SQL, this case study aims to address key business problems and insights such as high and low sales products, segment the customer base, and analyze customer behavior.</a:t>
            </a:r>
            <a:endParaRPr lang="en-IN" sz="2400" dirty="0">
              <a:solidFill>
                <a:schemeClr val="bg1"/>
              </a:solidFill>
            </a:endParaRPr>
          </a:p>
        </p:txBody>
      </p:sp>
    </p:spTree>
    <p:extLst>
      <p:ext uri="{BB962C8B-B14F-4D97-AF65-F5344CB8AC3E}">
        <p14:creationId xmlns:p14="http://schemas.microsoft.com/office/powerpoint/2010/main" val="1602632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65670F9D-F626-3294-4CEC-B21CB69BB47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C6C1AE2-BAA9-A446-486A-FF48AF7E88EC}"/>
              </a:ext>
            </a:extLst>
          </p:cNvPr>
          <p:cNvSpPr>
            <a:spLocks noGrp="1"/>
          </p:cNvSpPr>
          <p:nvPr>
            <p:ph type="title"/>
          </p:nvPr>
        </p:nvSpPr>
        <p:spPr>
          <a:xfrm>
            <a:off x="412955" y="268080"/>
            <a:ext cx="11170838"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17: </a:t>
            </a:r>
            <a:r>
              <a:rPr lang="en-US" sz="3200" b="1" dirty="0">
                <a:solidFill>
                  <a:schemeClr val="accent2"/>
                </a:solidFill>
                <a:latin typeface="+mn-lt"/>
              </a:rPr>
              <a:t> Identify the top 3 most recent transactions for each customer.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6142ED39-2D6D-6653-D8CE-8FCA6408BCD1}"/>
              </a:ext>
            </a:extLst>
          </p:cNvPr>
          <p:cNvPicPr>
            <a:picLocks noChangeAspect="1"/>
          </p:cNvPicPr>
          <p:nvPr/>
        </p:nvPicPr>
        <p:blipFill>
          <a:blip r:embed="rId2"/>
          <a:stretch>
            <a:fillRect/>
          </a:stretch>
        </p:blipFill>
        <p:spPr>
          <a:xfrm>
            <a:off x="412955" y="1942366"/>
            <a:ext cx="6764593" cy="1882382"/>
          </a:xfrm>
          <a:prstGeom prst="rect">
            <a:avLst/>
          </a:prstGeom>
        </p:spPr>
      </p:pic>
      <p:pic>
        <p:nvPicPr>
          <p:cNvPr id="5" name="Picture 4">
            <a:extLst>
              <a:ext uri="{FF2B5EF4-FFF2-40B4-BE49-F238E27FC236}">
                <a16:creationId xmlns:a16="http://schemas.microsoft.com/office/drawing/2014/main" id="{8BDB35D6-40C3-7C22-39B6-7F87F57AEF32}"/>
              </a:ext>
            </a:extLst>
          </p:cNvPr>
          <p:cNvPicPr>
            <a:picLocks noChangeAspect="1"/>
          </p:cNvPicPr>
          <p:nvPr/>
        </p:nvPicPr>
        <p:blipFill>
          <a:blip r:embed="rId3"/>
          <a:stretch>
            <a:fillRect/>
          </a:stretch>
        </p:blipFill>
        <p:spPr>
          <a:xfrm>
            <a:off x="6096000" y="4159044"/>
            <a:ext cx="5350141" cy="2342385"/>
          </a:xfrm>
          <a:prstGeom prst="rect">
            <a:avLst/>
          </a:prstGeom>
        </p:spPr>
      </p:pic>
    </p:spTree>
    <p:extLst>
      <p:ext uri="{BB962C8B-B14F-4D97-AF65-F5344CB8AC3E}">
        <p14:creationId xmlns:p14="http://schemas.microsoft.com/office/powerpoint/2010/main" val="294574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0D9B84FF-B8FC-881E-7F72-24F8546C6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54CFF-9255-4B09-F9D2-E09512B9F922}"/>
              </a:ext>
            </a:extLst>
          </p:cNvPr>
          <p:cNvSpPr>
            <a:spLocks noGrp="1"/>
          </p:cNvSpPr>
          <p:nvPr>
            <p:ph type="title"/>
          </p:nvPr>
        </p:nvSpPr>
        <p:spPr>
          <a:xfrm>
            <a:off x="3102077" y="2197512"/>
            <a:ext cx="5987845" cy="1548579"/>
          </a:xfrm>
        </p:spPr>
        <p:txBody>
          <a:bodyPr>
            <a:normAutofit/>
          </a:bodyPr>
          <a:lstStyle/>
          <a:p>
            <a:r>
              <a:rPr lang="en-IN" sz="8800" b="1" dirty="0">
                <a:solidFill>
                  <a:schemeClr val="bg1"/>
                </a:solidFill>
                <a:latin typeface="+mn-lt"/>
              </a:rPr>
              <a:t>THANK YOU</a:t>
            </a:r>
          </a:p>
        </p:txBody>
      </p:sp>
      <p:sp>
        <p:nvSpPr>
          <p:cNvPr id="3" name="Content Placeholder 2">
            <a:extLst>
              <a:ext uri="{FF2B5EF4-FFF2-40B4-BE49-F238E27FC236}">
                <a16:creationId xmlns:a16="http://schemas.microsoft.com/office/drawing/2014/main" id="{B28DEA9B-45C1-E779-DA36-8D08030CE8DC}"/>
              </a:ext>
            </a:extLst>
          </p:cNvPr>
          <p:cNvSpPr>
            <a:spLocks noGrp="1"/>
          </p:cNvSpPr>
          <p:nvPr>
            <p:ph idx="1"/>
          </p:nvPr>
        </p:nvSpPr>
        <p:spPr>
          <a:xfrm>
            <a:off x="6017342" y="5093108"/>
            <a:ext cx="5987845" cy="1401097"/>
          </a:xfrm>
        </p:spPr>
        <p:txBody>
          <a:bodyPr>
            <a:normAutofit/>
          </a:bodyPr>
          <a:lstStyle/>
          <a:p>
            <a:pPr marL="0" indent="0">
              <a:buNone/>
            </a:pPr>
            <a:r>
              <a:rPr lang="en-IN" b="1" dirty="0">
                <a:solidFill>
                  <a:schemeClr val="bg1"/>
                </a:solidFill>
              </a:rPr>
              <a:t>Contact:</a:t>
            </a:r>
          </a:p>
          <a:p>
            <a:pPr marL="0" indent="0">
              <a:buNone/>
            </a:pPr>
            <a:r>
              <a:rPr lang="en-IN" sz="2000" dirty="0"/>
              <a:t>Email: </a:t>
            </a:r>
            <a:r>
              <a:rPr lang="en-IN" sz="2000" dirty="0">
                <a:hlinkClick r:id="rId2"/>
              </a:rPr>
              <a:t>dristi1249@gmail.com</a:t>
            </a:r>
            <a:endParaRPr lang="en-IN" sz="2000" dirty="0"/>
          </a:p>
          <a:p>
            <a:pPr marL="0" indent="0">
              <a:buNone/>
            </a:pPr>
            <a:r>
              <a:rPr lang="en-IN" sz="2000" dirty="0"/>
              <a:t>LinkedIn: </a:t>
            </a:r>
            <a:r>
              <a:rPr lang="en-IN" sz="2000" dirty="0">
                <a:hlinkClick r:id="rId3"/>
              </a:rPr>
              <a:t>https://www.linkedin.com/in/dristi-handique/</a:t>
            </a:r>
            <a:r>
              <a:rPr lang="en-IN" sz="2000" dirty="0"/>
              <a:t>  </a:t>
            </a:r>
          </a:p>
        </p:txBody>
      </p:sp>
    </p:spTree>
    <p:extLst>
      <p:ext uri="{BB962C8B-B14F-4D97-AF65-F5344CB8AC3E}">
        <p14:creationId xmlns:p14="http://schemas.microsoft.com/office/powerpoint/2010/main" val="303970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4F87-A520-690C-255D-D62609567835}"/>
              </a:ext>
            </a:extLst>
          </p:cNvPr>
          <p:cNvSpPr>
            <a:spLocks noGrp="1"/>
          </p:cNvSpPr>
          <p:nvPr>
            <p:ph type="title"/>
          </p:nvPr>
        </p:nvSpPr>
        <p:spPr>
          <a:xfrm>
            <a:off x="2007009" y="155907"/>
            <a:ext cx="8946126" cy="1325563"/>
          </a:xfrm>
        </p:spPr>
        <p:txBody>
          <a:bodyPr>
            <a:noAutofit/>
          </a:bodyPr>
          <a:lstStyle/>
          <a:p>
            <a:r>
              <a:rPr lang="en-IN" sz="7200" b="1" dirty="0">
                <a:solidFill>
                  <a:schemeClr val="bg1"/>
                </a:solidFill>
                <a:latin typeface="+mn-lt"/>
              </a:rPr>
              <a:t>DATABASE STRUCTURE</a:t>
            </a:r>
          </a:p>
        </p:txBody>
      </p:sp>
      <p:graphicFrame>
        <p:nvGraphicFramePr>
          <p:cNvPr id="4" name="Content Placeholder 3">
            <a:extLst>
              <a:ext uri="{FF2B5EF4-FFF2-40B4-BE49-F238E27FC236}">
                <a16:creationId xmlns:a16="http://schemas.microsoft.com/office/drawing/2014/main" id="{21BDF43E-5030-1C98-E899-A466E4A67BB7}"/>
              </a:ext>
            </a:extLst>
          </p:cNvPr>
          <p:cNvGraphicFramePr>
            <a:graphicFrameLocks noGrp="1"/>
          </p:cNvGraphicFramePr>
          <p:nvPr>
            <p:ph idx="1"/>
            <p:extLst>
              <p:ext uri="{D42A27DB-BD31-4B8C-83A1-F6EECF244321}">
                <p14:modId xmlns:p14="http://schemas.microsoft.com/office/powerpoint/2010/main" val="1067866960"/>
              </p:ext>
            </p:extLst>
          </p:nvPr>
        </p:nvGraphicFramePr>
        <p:xfrm>
          <a:off x="455357" y="1081549"/>
          <a:ext cx="11281286" cy="5758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208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B2A394D4-F81A-BCD2-0120-EE99055B9AA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2860B81-7A08-8DED-BF96-8EE4DAA0864E}"/>
              </a:ext>
            </a:extLst>
          </p:cNvPr>
          <p:cNvSpPr>
            <a:spLocks noGrp="1"/>
          </p:cNvSpPr>
          <p:nvPr>
            <p:ph type="title"/>
          </p:nvPr>
        </p:nvSpPr>
        <p:spPr>
          <a:xfrm>
            <a:off x="412954" y="268080"/>
            <a:ext cx="10982633"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and removing duplicate entries.</a:t>
            </a:r>
            <a:endParaRPr lang="en-IN" sz="3200" b="1" dirty="0">
              <a:solidFill>
                <a:schemeClr val="accent2"/>
              </a:solidFill>
              <a:latin typeface="+mn-lt"/>
            </a:endParaRPr>
          </a:p>
        </p:txBody>
      </p:sp>
      <p:pic>
        <p:nvPicPr>
          <p:cNvPr id="5" name="Picture 4">
            <a:extLst>
              <a:ext uri="{FF2B5EF4-FFF2-40B4-BE49-F238E27FC236}">
                <a16:creationId xmlns:a16="http://schemas.microsoft.com/office/drawing/2014/main" id="{B3129ABA-9B12-C184-1C41-48F34BF19ED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2954" y="2020760"/>
            <a:ext cx="4630994" cy="1672760"/>
          </a:xfrm>
          <a:prstGeom prst="rect">
            <a:avLst/>
          </a:prstGeom>
        </p:spPr>
      </p:pic>
      <p:pic>
        <p:nvPicPr>
          <p:cNvPr id="6" name="Picture 5">
            <a:extLst>
              <a:ext uri="{FF2B5EF4-FFF2-40B4-BE49-F238E27FC236}">
                <a16:creationId xmlns:a16="http://schemas.microsoft.com/office/drawing/2014/main" id="{E1CE5CC2-0CA0-D84E-54B9-5D6D3EA19901}"/>
              </a:ext>
            </a:extLst>
          </p:cNvPr>
          <p:cNvPicPr>
            <a:picLocks noChangeAspect="1"/>
          </p:cNvPicPr>
          <p:nvPr/>
        </p:nvPicPr>
        <p:blipFill>
          <a:blip r:embed="rId4"/>
          <a:stretch>
            <a:fillRect/>
          </a:stretch>
        </p:blipFill>
        <p:spPr>
          <a:xfrm>
            <a:off x="6927790" y="4431736"/>
            <a:ext cx="4158082" cy="1325563"/>
          </a:xfrm>
          <a:prstGeom prst="rect">
            <a:avLst/>
          </a:prstGeom>
        </p:spPr>
      </p:pic>
    </p:spTree>
    <p:extLst>
      <p:ext uri="{BB962C8B-B14F-4D97-AF65-F5344CB8AC3E}">
        <p14:creationId xmlns:p14="http://schemas.microsoft.com/office/powerpoint/2010/main" val="247521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7C766AA0-7681-7C47-45D9-543C03FC41B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EF2F3EC-961B-1DF0-E7DE-D6FD900590B0}"/>
              </a:ext>
            </a:extLst>
          </p:cNvPr>
          <p:cNvSpPr>
            <a:spLocks noGrp="1"/>
          </p:cNvSpPr>
          <p:nvPr>
            <p:ph type="title"/>
          </p:nvPr>
        </p:nvSpPr>
        <p:spPr>
          <a:xfrm>
            <a:off x="412956" y="268080"/>
            <a:ext cx="11154346"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2: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and removing duplicate entries.</a:t>
            </a:r>
            <a:endParaRPr lang="en-IN" sz="3200" b="1" dirty="0">
              <a:solidFill>
                <a:schemeClr val="accent2"/>
              </a:solidFill>
              <a:latin typeface="+mn-lt"/>
            </a:endParaRPr>
          </a:p>
        </p:txBody>
      </p:sp>
      <p:pic>
        <p:nvPicPr>
          <p:cNvPr id="5" name="Picture 4">
            <a:extLst>
              <a:ext uri="{FF2B5EF4-FFF2-40B4-BE49-F238E27FC236}">
                <a16:creationId xmlns:a16="http://schemas.microsoft.com/office/drawing/2014/main" id="{590FAA97-4093-E02C-0FE1-85A5284FFED5}"/>
              </a:ext>
            </a:extLst>
          </p:cNvPr>
          <p:cNvPicPr>
            <a:picLocks noChangeAspect="1"/>
          </p:cNvPicPr>
          <p:nvPr/>
        </p:nvPicPr>
        <p:blipFill>
          <a:blip r:embed="rId2"/>
          <a:stretch>
            <a:fillRect/>
          </a:stretch>
        </p:blipFill>
        <p:spPr>
          <a:xfrm>
            <a:off x="5835792" y="3974926"/>
            <a:ext cx="5731510" cy="2290445"/>
          </a:xfrm>
          <a:prstGeom prst="rect">
            <a:avLst/>
          </a:prstGeom>
        </p:spPr>
      </p:pic>
      <p:pic>
        <p:nvPicPr>
          <p:cNvPr id="7" name="Picture 6">
            <a:extLst>
              <a:ext uri="{FF2B5EF4-FFF2-40B4-BE49-F238E27FC236}">
                <a16:creationId xmlns:a16="http://schemas.microsoft.com/office/drawing/2014/main" id="{1754CACF-9BFB-16EC-3024-5981DEF7CA34}"/>
              </a:ext>
            </a:extLst>
          </p:cNvPr>
          <p:cNvPicPr>
            <a:picLocks noChangeAspect="1"/>
          </p:cNvPicPr>
          <p:nvPr/>
        </p:nvPicPr>
        <p:blipFill>
          <a:blip r:embed="rId3"/>
          <a:stretch>
            <a:fillRect/>
          </a:stretch>
        </p:blipFill>
        <p:spPr>
          <a:xfrm>
            <a:off x="412956" y="1867135"/>
            <a:ext cx="4965289" cy="1971950"/>
          </a:xfrm>
          <a:prstGeom prst="rect">
            <a:avLst/>
          </a:prstGeom>
        </p:spPr>
      </p:pic>
    </p:spTree>
    <p:extLst>
      <p:ext uri="{BB962C8B-B14F-4D97-AF65-F5344CB8AC3E}">
        <p14:creationId xmlns:p14="http://schemas.microsoft.com/office/powerpoint/2010/main" val="1423980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AA7D9651-4572-E215-924E-0088DFDAB9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CFBEE-4A3E-E86A-A513-5A6F70173B0B}"/>
              </a:ext>
            </a:extLst>
          </p:cNvPr>
          <p:cNvSpPr>
            <a:spLocks noGrp="1"/>
          </p:cNvSpPr>
          <p:nvPr>
            <p:ph type="title"/>
          </p:nvPr>
        </p:nvSpPr>
        <p:spPr>
          <a:xfrm>
            <a:off x="412955" y="268080"/>
            <a:ext cx="11454580" cy="1767197"/>
          </a:xfrm>
          <a:ln/>
        </p:spPr>
        <p:style>
          <a:lnRef idx="0">
            <a:schemeClr val="dk1"/>
          </a:lnRef>
          <a:fillRef idx="3">
            <a:schemeClr val="dk1"/>
          </a:fillRef>
          <a:effectRef idx="3">
            <a:schemeClr val="dk1"/>
          </a:effectRef>
          <a:fontRef idx="minor">
            <a:schemeClr val="lt1"/>
          </a:fontRef>
        </p:style>
        <p:txBody>
          <a:bodyPr>
            <a:normAutofit fontScale="90000"/>
          </a:bodyPr>
          <a:lstStyle/>
          <a:p>
            <a:r>
              <a:rPr lang="en-IN" sz="3600" b="1" dirty="0">
                <a:solidFill>
                  <a:schemeClr val="bg1"/>
                </a:solidFill>
                <a:latin typeface="+mn-lt"/>
              </a:rPr>
              <a:t>QUERY 3: </a:t>
            </a:r>
            <a:r>
              <a:rPr lang="en-US" sz="3600" b="1" dirty="0">
                <a:solidFill>
                  <a:schemeClr val="accent2"/>
                </a:solidFill>
                <a:latin typeface="+mn-lt"/>
              </a:rPr>
              <a:t>Identify and resolve pricing discrepancies between the </a:t>
            </a:r>
            <a:r>
              <a:rPr lang="en-US" sz="3600" b="1" dirty="0" err="1">
                <a:solidFill>
                  <a:schemeClr val="accent2"/>
                </a:solidFill>
                <a:latin typeface="+mn-lt"/>
              </a:rPr>
              <a:t>sales_transaction</a:t>
            </a:r>
            <a:r>
              <a:rPr lang="en-US" sz="3600" b="1" dirty="0">
                <a:solidFill>
                  <a:schemeClr val="accent2"/>
                </a:solidFill>
                <a:latin typeface="+mn-lt"/>
              </a:rPr>
              <a:t> and </a:t>
            </a:r>
            <a:r>
              <a:rPr lang="en-US" sz="3600" b="1" dirty="0" err="1">
                <a:solidFill>
                  <a:schemeClr val="accent2"/>
                </a:solidFill>
                <a:latin typeface="+mn-lt"/>
              </a:rPr>
              <a:t>product_inventory</a:t>
            </a:r>
            <a:r>
              <a:rPr lang="en-US" sz="3600" b="1" dirty="0">
                <a:solidFill>
                  <a:schemeClr val="accent2"/>
                </a:solidFill>
                <a:latin typeface="+mn-lt"/>
              </a:rPr>
              <a:t> tables by aligning the transaction prices with the correct inventory prices for the same products.</a:t>
            </a:r>
            <a:endParaRPr lang="en-IN" sz="3600" b="1" dirty="0">
              <a:solidFill>
                <a:schemeClr val="accent2"/>
              </a:solidFill>
              <a:latin typeface="+mn-lt"/>
            </a:endParaRPr>
          </a:p>
        </p:txBody>
      </p:sp>
      <p:pic>
        <p:nvPicPr>
          <p:cNvPr id="6" name="Picture 5">
            <a:extLst>
              <a:ext uri="{FF2B5EF4-FFF2-40B4-BE49-F238E27FC236}">
                <a16:creationId xmlns:a16="http://schemas.microsoft.com/office/drawing/2014/main" id="{2AFDB6DF-87B3-C293-751E-DCB0550B5F89}"/>
              </a:ext>
            </a:extLst>
          </p:cNvPr>
          <p:cNvPicPr>
            <a:picLocks noChangeAspect="1"/>
          </p:cNvPicPr>
          <p:nvPr/>
        </p:nvPicPr>
        <p:blipFill>
          <a:blip r:embed="rId2"/>
          <a:stretch>
            <a:fillRect/>
          </a:stretch>
        </p:blipFill>
        <p:spPr>
          <a:xfrm>
            <a:off x="412955" y="2255819"/>
            <a:ext cx="5429881" cy="2080207"/>
          </a:xfrm>
          <a:prstGeom prst="rect">
            <a:avLst/>
          </a:prstGeom>
        </p:spPr>
      </p:pic>
      <p:pic>
        <p:nvPicPr>
          <p:cNvPr id="7" name="Picture 6">
            <a:extLst>
              <a:ext uri="{FF2B5EF4-FFF2-40B4-BE49-F238E27FC236}">
                <a16:creationId xmlns:a16="http://schemas.microsoft.com/office/drawing/2014/main" id="{A971A422-6F42-337E-ABCF-5F9496D17920}"/>
              </a:ext>
            </a:extLst>
          </p:cNvPr>
          <p:cNvPicPr>
            <a:picLocks noChangeAspect="1"/>
          </p:cNvPicPr>
          <p:nvPr/>
        </p:nvPicPr>
        <p:blipFill>
          <a:blip r:embed="rId3"/>
          <a:stretch>
            <a:fillRect/>
          </a:stretch>
        </p:blipFill>
        <p:spPr>
          <a:xfrm>
            <a:off x="6460490" y="2255819"/>
            <a:ext cx="3106993" cy="1935093"/>
          </a:xfrm>
          <a:prstGeom prst="rect">
            <a:avLst/>
          </a:prstGeom>
        </p:spPr>
      </p:pic>
      <p:pic>
        <p:nvPicPr>
          <p:cNvPr id="10" name="Picture 9">
            <a:extLst>
              <a:ext uri="{FF2B5EF4-FFF2-40B4-BE49-F238E27FC236}">
                <a16:creationId xmlns:a16="http://schemas.microsoft.com/office/drawing/2014/main" id="{E860B961-DE30-15BB-569D-3BA502D9EA09}"/>
              </a:ext>
            </a:extLst>
          </p:cNvPr>
          <p:cNvPicPr>
            <a:picLocks noChangeAspect="1"/>
          </p:cNvPicPr>
          <p:nvPr/>
        </p:nvPicPr>
        <p:blipFill>
          <a:blip r:embed="rId4"/>
          <a:stretch>
            <a:fillRect/>
          </a:stretch>
        </p:blipFill>
        <p:spPr>
          <a:xfrm>
            <a:off x="6460490" y="4411454"/>
            <a:ext cx="5407045" cy="2234565"/>
          </a:xfrm>
          <a:prstGeom prst="rect">
            <a:avLst/>
          </a:prstGeom>
        </p:spPr>
      </p:pic>
    </p:spTree>
    <p:extLst>
      <p:ext uri="{BB962C8B-B14F-4D97-AF65-F5344CB8AC3E}">
        <p14:creationId xmlns:p14="http://schemas.microsoft.com/office/powerpoint/2010/main" val="1139275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A8D1E584-494E-C473-9D41-8ADF60993FB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D5B074D-2B72-FF4F-93A7-7068D99B6546}"/>
              </a:ext>
            </a:extLst>
          </p:cNvPr>
          <p:cNvSpPr>
            <a:spLocks noGrp="1"/>
          </p:cNvSpPr>
          <p:nvPr>
            <p:ph type="title"/>
          </p:nvPr>
        </p:nvSpPr>
        <p:spPr>
          <a:xfrm>
            <a:off x="412955" y="268080"/>
            <a:ext cx="10515600"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4: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and removing duplicate entries.</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09F05D41-32DD-8830-F1B1-C6C4123BAE14}"/>
              </a:ext>
            </a:extLst>
          </p:cNvPr>
          <p:cNvPicPr>
            <a:picLocks noChangeAspect="1"/>
          </p:cNvPicPr>
          <p:nvPr/>
        </p:nvPicPr>
        <p:blipFill>
          <a:blip r:embed="rId2"/>
          <a:stretch>
            <a:fillRect/>
          </a:stretch>
        </p:blipFill>
        <p:spPr>
          <a:xfrm>
            <a:off x="412955" y="1886303"/>
            <a:ext cx="4001729" cy="3734321"/>
          </a:xfrm>
          <a:prstGeom prst="rect">
            <a:avLst/>
          </a:prstGeom>
        </p:spPr>
      </p:pic>
      <p:pic>
        <p:nvPicPr>
          <p:cNvPr id="8" name="Picture 7">
            <a:extLst>
              <a:ext uri="{FF2B5EF4-FFF2-40B4-BE49-F238E27FC236}">
                <a16:creationId xmlns:a16="http://schemas.microsoft.com/office/drawing/2014/main" id="{30302CBD-0A2E-26A9-D78D-E107E2F7B82D}"/>
              </a:ext>
            </a:extLst>
          </p:cNvPr>
          <p:cNvPicPr>
            <a:picLocks noChangeAspect="1"/>
          </p:cNvPicPr>
          <p:nvPr/>
        </p:nvPicPr>
        <p:blipFill>
          <a:blip r:embed="rId3"/>
          <a:stretch>
            <a:fillRect/>
          </a:stretch>
        </p:blipFill>
        <p:spPr>
          <a:xfrm>
            <a:off x="6617990" y="3635476"/>
            <a:ext cx="4187663" cy="2447925"/>
          </a:xfrm>
          <a:prstGeom prst="rect">
            <a:avLst/>
          </a:prstGeom>
        </p:spPr>
      </p:pic>
      <p:pic>
        <p:nvPicPr>
          <p:cNvPr id="9" name="Picture 8">
            <a:extLst>
              <a:ext uri="{FF2B5EF4-FFF2-40B4-BE49-F238E27FC236}">
                <a16:creationId xmlns:a16="http://schemas.microsoft.com/office/drawing/2014/main" id="{2CB07334-BC36-1083-1F44-44A07864F49A}"/>
              </a:ext>
            </a:extLst>
          </p:cNvPr>
          <p:cNvPicPr>
            <a:picLocks noChangeAspect="1"/>
          </p:cNvPicPr>
          <p:nvPr/>
        </p:nvPicPr>
        <p:blipFill>
          <a:blip r:embed="rId4"/>
          <a:stretch>
            <a:fillRect/>
          </a:stretch>
        </p:blipFill>
        <p:spPr>
          <a:xfrm>
            <a:off x="6617990" y="2309759"/>
            <a:ext cx="2466976" cy="797406"/>
          </a:xfrm>
          <a:prstGeom prst="rect">
            <a:avLst/>
          </a:prstGeom>
        </p:spPr>
      </p:pic>
    </p:spTree>
    <p:extLst>
      <p:ext uri="{BB962C8B-B14F-4D97-AF65-F5344CB8AC3E}">
        <p14:creationId xmlns:p14="http://schemas.microsoft.com/office/powerpoint/2010/main" val="37855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6934225-EDE8-E3D4-B5DA-E8AAD4AC55C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90388D3-4D77-C26C-BD3A-976771CC9364}"/>
              </a:ext>
            </a:extLst>
          </p:cNvPr>
          <p:cNvSpPr>
            <a:spLocks noGrp="1"/>
          </p:cNvSpPr>
          <p:nvPr>
            <p:ph type="title"/>
          </p:nvPr>
        </p:nvSpPr>
        <p:spPr>
          <a:xfrm>
            <a:off x="412955" y="268080"/>
            <a:ext cx="10515600"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5: </a:t>
            </a:r>
            <a:r>
              <a:rPr lang="en-IN" sz="3200" b="1" dirty="0">
                <a:solidFill>
                  <a:schemeClr val="accent2"/>
                </a:solidFill>
              </a:rPr>
              <a:t>Clean and correct the data type of the DATE column from TEXT to a standard DATE format.</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FF9B2A8A-F9BD-0A17-C944-AD569A1EE0B8}"/>
              </a:ext>
            </a:extLst>
          </p:cNvPr>
          <p:cNvPicPr>
            <a:picLocks noChangeAspect="1"/>
          </p:cNvPicPr>
          <p:nvPr/>
        </p:nvPicPr>
        <p:blipFill>
          <a:blip r:embed="rId2"/>
          <a:stretch>
            <a:fillRect/>
          </a:stretch>
        </p:blipFill>
        <p:spPr>
          <a:xfrm>
            <a:off x="412955" y="1897445"/>
            <a:ext cx="4788310" cy="2591162"/>
          </a:xfrm>
          <a:prstGeom prst="rect">
            <a:avLst/>
          </a:prstGeom>
        </p:spPr>
      </p:pic>
      <p:pic>
        <p:nvPicPr>
          <p:cNvPr id="8" name="Picture 7">
            <a:extLst>
              <a:ext uri="{FF2B5EF4-FFF2-40B4-BE49-F238E27FC236}">
                <a16:creationId xmlns:a16="http://schemas.microsoft.com/office/drawing/2014/main" id="{796B42CD-C93E-963C-86D4-BC64C22F88D6}"/>
              </a:ext>
            </a:extLst>
          </p:cNvPr>
          <p:cNvPicPr>
            <a:picLocks noChangeAspect="1"/>
          </p:cNvPicPr>
          <p:nvPr/>
        </p:nvPicPr>
        <p:blipFill>
          <a:blip r:embed="rId3"/>
          <a:stretch>
            <a:fillRect/>
          </a:stretch>
        </p:blipFill>
        <p:spPr>
          <a:xfrm>
            <a:off x="5670755" y="4094022"/>
            <a:ext cx="5869858" cy="2495898"/>
          </a:xfrm>
          <a:prstGeom prst="rect">
            <a:avLst/>
          </a:prstGeom>
        </p:spPr>
      </p:pic>
    </p:spTree>
    <p:extLst>
      <p:ext uri="{BB962C8B-B14F-4D97-AF65-F5344CB8AC3E}">
        <p14:creationId xmlns:p14="http://schemas.microsoft.com/office/powerpoint/2010/main" val="1704221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E19AF3A2-065D-3034-96E2-EAE2A6DDBA8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DB1CD4C-64ED-D470-0FC9-6BBCD20E6431}"/>
              </a:ext>
            </a:extLst>
          </p:cNvPr>
          <p:cNvSpPr>
            <a:spLocks noGrp="1"/>
          </p:cNvSpPr>
          <p:nvPr>
            <p:ph type="title"/>
          </p:nvPr>
        </p:nvSpPr>
        <p:spPr>
          <a:xfrm>
            <a:off x="412954" y="268080"/>
            <a:ext cx="11159613"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6: </a:t>
            </a:r>
            <a:r>
              <a:rPr lang="en-US" sz="3200" b="1" dirty="0">
                <a:solidFill>
                  <a:schemeClr val="accent2"/>
                </a:solidFill>
                <a:latin typeface="+mn-lt"/>
              </a:rPr>
              <a:t>Summarize the total sales and quantities sold per product by the company.</a:t>
            </a:r>
            <a:endParaRPr lang="en-IN" sz="3200" b="1" dirty="0">
              <a:solidFill>
                <a:schemeClr val="accent2"/>
              </a:solidFill>
              <a:latin typeface="+mn-lt"/>
            </a:endParaRPr>
          </a:p>
        </p:txBody>
      </p:sp>
      <p:pic>
        <p:nvPicPr>
          <p:cNvPr id="8" name="Picture 7">
            <a:extLst>
              <a:ext uri="{FF2B5EF4-FFF2-40B4-BE49-F238E27FC236}">
                <a16:creationId xmlns:a16="http://schemas.microsoft.com/office/drawing/2014/main" id="{B946FB10-9FCA-413C-B866-C37FF3929722}"/>
              </a:ext>
            </a:extLst>
          </p:cNvPr>
          <p:cNvPicPr>
            <a:picLocks noChangeAspect="1"/>
          </p:cNvPicPr>
          <p:nvPr/>
        </p:nvPicPr>
        <p:blipFill>
          <a:blip r:embed="rId2"/>
          <a:stretch>
            <a:fillRect/>
          </a:stretch>
        </p:blipFill>
        <p:spPr>
          <a:xfrm>
            <a:off x="412954" y="2209054"/>
            <a:ext cx="7452852" cy="1325563"/>
          </a:xfrm>
          <a:prstGeom prst="rect">
            <a:avLst/>
          </a:prstGeom>
        </p:spPr>
      </p:pic>
      <p:pic>
        <p:nvPicPr>
          <p:cNvPr id="9" name="Picture 8">
            <a:extLst>
              <a:ext uri="{FF2B5EF4-FFF2-40B4-BE49-F238E27FC236}">
                <a16:creationId xmlns:a16="http://schemas.microsoft.com/office/drawing/2014/main" id="{841DE561-98D6-A325-697E-4867C0914EFC}"/>
              </a:ext>
            </a:extLst>
          </p:cNvPr>
          <p:cNvPicPr>
            <a:picLocks noChangeAspect="1"/>
          </p:cNvPicPr>
          <p:nvPr/>
        </p:nvPicPr>
        <p:blipFill>
          <a:blip r:embed="rId3"/>
          <a:stretch>
            <a:fillRect/>
          </a:stretch>
        </p:blipFill>
        <p:spPr>
          <a:xfrm>
            <a:off x="7019619" y="3838422"/>
            <a:ext cx="4229100" cy="2524125"/>
          </a:xfrm>
          <a:prstGeom prst="rect">
            <a:avLst/>
          </a:prstGeom>
        </p:spPr>
      </p:pic>
    </p:spTree>
    <p:extLst>
      <p:ext uri="{BB962C8B-B14F-4D97-AF65-F5344CB8AC3E}">
        <p14:creationId xmlns:p14="http://schemas.microsoft.com/office/powerpoint/2010/main" val="26421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TotalTime>
  <Words>418</Words>
  <Application>Microsoft Office PowerPoint</Application>
  <PresentationFormat>Widescreen</PresentationFormat>
  <Paragraphs>47</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RETAIL ANALYSIS USING SQL</vt:lpstr>
      <vt:lpstr>PowerPoint Presentation</vt:lpstr>
      <vt:lpstr>DATABASE STRUCTURE</vt:lpstr>
      <vt:lpstr>QUERY 1: Clean the sales_transaction table by identifying and removing duplicate entries.</vt:lpstr>
      <vt:lpstr>QUERY 2: Clean the sales_transaction table by identifying and removing duplicate entries.</vt:lpstr>
      <vt:lpstr>QUERY 3: Identify and resolve pricing discrepancies between the sales_transaction and product_inventory tables by aligning the transaction prices with the correct inventory prices for the same products.</vt:lpstr>
      <vt:lpstr>QUERY 4: Clean the sales_transaction table by identifying and removing duplicate entries.</vt:lpstr>
      <vt:lpstr>QUERY 5: Clean and correct the data type of the DATE column from TEXT to a standard DATE format.</vt:lpstr>
      <vt:lpstr>QUERY 6: Summarize the total sales and quantities sold per product by the company.</vt:lpstr>
      <vt:lpstr>QUERY 7: Count the number of transactions per customer to understand purchase frequency.</vt:lpstr>
      <vt:lpstr>QUERY 8: Evaluate the performance of the product categories based on the total sales.</vt:lpstr>
      <vt:lpstr>QUERY 9: Identify the top 10 products by total sales revenue</vt:lpstr>
      <vt:lpstr>QUERY 10: Identify the 10 least-selling products.</vt:lpstr>
      <vt:lpstr>QUERY 11: Identify the sales trend from the sales_transaction table.</vt:lpstr>
      <vt:lpstr>QUERY 12: Analyze the company's month-over-month sales growth rate.</vt:lpstr>
      <vt:lpstr>QUERY 13: Identify high-frequency customers by retrieving those with more than 10 transactions and a total spend exceeding 1000. </vt:lpstr>
      <vt:lpstr>QUERY 14: Calculate the time difference between each customer's first and last purchase to analyze customer loyalty and longevity.</vt:lpstr>
      <vt:lpstr>QUERY 15: Segment customers into purchasing tiers based on the total quantity of products bought and count the number of customers in each segment.</vt:lpstr>
      <vt:lpstr>QUERY 16: To identify customers who have previously purchased products that are currently low in stock. </vt:lpstr>
      <vt:lpstr>QUERY 17:  Identify the top 3 most recent transactions for each customer.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Dristi Handique</dc:creator>
  <cp:lastModifiedBy>Dristi Handique</cp:lastModifiedBy>
  <cp:revision>1</cp:revision>
  <dcterms:created xsi:type="dcterms:W3CDTF">2025-08-09T05:10:22Z</dcterms:created>
  <dcterms:modified xsi:type="dcterms:W3CDTF">2025-08-09T07:40:01Z</dcterms:modified>
</cp:coreProperties>
</file>